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 /><Relationship Id="rId2" Type="http://schemas.openxmlformats.org/officeDocument/2006/relationships/extended-properties" Target="docProps/app.xml" /><Relationship Id="rId3" Type="http://schemas.openxmlformats.org/officeDocument/2006/relationships/officeDocument" Target="ppt/presentation.xml" /></Relationships>
</file>

<file path=ppt/presentation.xml><?xml version="1.0" encoding="utf-8"?>
<p:presentation xmlns:p="http://schemas.openxmlformats.org/presentationml/2006/main" xmlns:a="http://schemas.openxmlformats.org/drawingml/2006/main" xmlns:r="http://schemas.openxmlformats.org/officeDocument/2006/relationships" embedTrueTypeFonts="1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</p:sldIdLst>
  <p:sldSz cx="12192000" cy="6858000"/>
  <p:notesSz cx="12192000" cy="6858000"/>
  <p:embeddedFontLst>
    <p:embeddedFont>
      <p:font typeface="EKMAEP+ArialMT"/>
      <p:regular r:id="rId62"/>
    </p:embeddedFont>
    <p:embeddedFont>
      <p:font typeface="EMCHFU+MicrosoftYaHei"/>
      <p:regular r:id="rId63"/>
    </p:embeddedFont>
    <p:embeddedFont>
      <p:font typeface="RJHGVU+MicrosoftYaHei-Bold"/>
      <p:regular r:id="rId64"/>
    </p:embeddedFont>
    <p:embeddedFont>
      <p:font typeface="LGHVTK+TimesNewRomanPSMT"/>
      <p:regular r:id="rId65"/>
    </p:embeddedFont>
    <p:embeddedFont>
      <p:font typeface="EWLVHK+Wingdings-Regular"/>
      <p:regular r:id="rId66"/>
    </p:embeddedFont>
    <p:embeddedFont>
      <p:font typeface="OLHQWA+TimesNewRomanPS-BoldMT"/>
      <p:regular r:id="rId67"/>
    </p:embeddedFont>
    <p:embeddedFont>
      <p:font typeface="KRKNGQ+MS-Gothic"/>
      <p:regular r:id="rId68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2482" y="-91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presProps" Target="presProps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tableStyles" Target="tableStyles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slide" Target="slides/slide23.xml" /><Relationship Id="rId29" Type="http://schemas.openxmlformats.org/officeDocument/2006/relationships/slide" Target="slides/slide24.xml" /><Relationship Id="rId3" Type="http://schemas.openxmlformats.org/officeDocument/2006/relationships/viewProps" Target="viewProps.xml" /><Relationship Id="rId30" Type="http://schemas.openxmlformats.org/officeDocument/2006/relationships/slide" Target="slides/slide25.xml" /><Relationship Id="rId31" Type="http://schemas.openxmlformats.org/officeDocument/2006/relationships/slide" Target="slides/slide26.xml" /><Relationship Id="rId32" Type="http://schemas.openxmlformats.org/officeDocument/2006/relationships/slide" Target="slides/slide27.xml" /><Relationship Id="rId33" Type="http://schemas.openxmlformats.org/officeDocument/2006/relationships/slide" Target="slides/slide28.xml" /><Relationship Id="rId34" Type="http://schemas.openxmlformats.org/officeDocument/2006/relationships/slide" Target="slides/slide29.xml" /><Relationship Id="rId35" Type="http://schemas.openxmlformats.org/officeDocument/2006/relationships/slide" Target="slides/slide30.xml" /><Relationship Id="rId36" Type="http://schemas.openxmlformats.org/officeDocument/2006/relationships/slide" Target="slides/slide31.xml" /><Relationship Id="rId37" Type="http://schemas.openxmlformats.org/officeDocument/2006/relationships/slide" Target="slides/slide32.xml" /><Relationship Id="rId38" Type="http://schemas.openxmlformats.org/officeDocument/2006/relationships/slide" Target="slides/slide33.xml" /><Relationship Id="rId39" Type="http://schemas.openxmlformats.org/officeDocument/2006/relationships/slide" Target="slides/slide34.xml" /><Relationship Id="rId4" Type="http://schemas.openxmlformats.org/officeDocument/2006/relationships/theme" Target="theme/theme1.xml" /><Relationship Id="rId40" Type="http://schemas.openxmlformats.org/officeDocument/2006/relationships/slide" Target="slides/slide35.xml" /><Relationship Id="rId41" Type="http://schemas.openxmlformats.org/officeDocument/2006/relationships/slide" Target="slides/slide36.xml" /><Relationship Id="rId42" Type="http://schemas.openxmlformats.org/officeDocument/2006/relationships/slide" Target="slides/slide37.xml" /><Relationship Id="rId43" Type="http://schemas.openxmlformats.org/officeDocument/2006/relationships/slide" Target="slides/slide38.xml" /><Relationship Id="rId44" Type="http://schemas.openxmlformats.org/officeDocument/2006/relationships/slide" Target="slides/slide39.xml" /><Relationship Id="rId45" Type="http://schemas.openxmlformats.org/officeDocument/2006/relationships/slide" Target="slides/slide40.xml" /><Relationship Id="rId46" Type="http://schemas.openxmlformats.org/officeDocument/2006/relationships/slide" Target="slides/slide41.xml" /><Relationship Id="rId47" Type="http://schemas.openxmlformats.org/officeDocument/2006/relationships/slide" Target="slides/slide42.xml" /><Relationship Id="rId48" Type="http://schemas.openxmlformats.org/officeDocument/2006/relationships/slide" Target="slides/slide43.xml" /><Relationship Id="rId49" Type="http://schemas.openxmlformats.org/officeDocument/2006/relationships/slide" Target="slides/slide44.xml" /><Relationship Id="rId5" Type="http://schemas.openxmlformats.org/officeDocument/2006/relationships/slideMaster" Target="slideMasters/slideMaster1.xml" /><Relationship Id="rId50" Type="http://schemas.openxmlformats.org/officeDocument/2006/relationships/slide" Target="slides/slide45.xml" /><Relationship Id="rId51" Type="http://schemas.openxmlformats.org/officeDocument/2006/relationships/slide" Target="slides/slide46.xml" /><Relationship Id="rId52" Type="http://schemas.openxmlformats.org/officeDocument/2006/relationships/slide" Target="slides/slide47.xml" /><Relationship Id="rId53" Type="http://schemas.openxmlformats.org/officeDocument/2006/relationships/slide" Target="slides/slide48.xml" /><Relationship Id="rId54" Type="http://schemas.openxmlformats.org/officeDocument/2006/relationships/slide" Target="slides/slide49.xml" /><Relationship Id="rId55" Type="http://schemas.openxmlformats.org/officeDocument/2006/relationships/slide" Target="slides/slide50.xml" /><Relationship Id="rId56" Type="http://schemas.openxmlformats.org/officeDocument/2006/relationships/slide" Target="slides/slide51.xml" /><Relationship Id="rId57" Type="http://schemas.openxmlformats.org/officeDocument/2006/relationships/slide" Target="slides/slide52.xml" /><Relationship Id="rId58" Type="http://schemas.openxmlformats.org/officeDocument/2006/relationships/slide" Target="slides/slide53.xml" /><Relationship Id="rId59" Type="http://schemas.openxmlformats.org/officeDocument/2006/relationships/slide" Target="slides/slide54.xml" /><Relationship Id="rId6" Type="http://schemas.openxmlformats.org/officeDocument/2006/relationships/slide" Target="slides/slide1.xml" /><Relationship Id="rId60" Type="http://schemas.openxmlformats.org/officeDocument/2006/relationships/slide" Target="slides/slide55.xml" /><Relationship Id="rId61" Type="http://schemas.openxmlformats.org/officeDocument/2006/relationships/slide" Target="slides/slide56.xml" /><Relationship Id="rId62" Type="http://schemas.openxmlformats.org/officeDocument/2006/relationships/font" Target="fonts/font1.fntdata" /><Relationship Id="rId63" Type="http://schemas.openxmlformats.org/officeDocument/2006/relationships/font" Target="fonts/font2.fntdata" /><Relationship Id="rId64" Type="http://schemas.openxmlformats.org/officeDocument/2006/relationships/font" Target="fonts/font3.fntdata" /><Relationship Id="rId65" Type="http://schemas.openxmlformats.org/officeDocument/2006/relationships/font" Target="fonts/font4.fntdata" /><Relationship Id="rId66" Type="http://schemas.openxmlformats.org/officeDocument/2006/relationships/font" Target="fonts/font5.fntdata" /><Relationship Id="rId67" Type="http://schemas.openxmlformats.org/officeDocument/2006/relationships/font" Target="fonts/font6.fntdata" /><Relationship Id="rId68" Type="http://schemas.openxmlformats.org/officeDocument/2006/relationships/font" Target="fonts/font7.fntdata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" Target="../theme/theme1.xml" /></Relationships>
</file>

<file path=ppt/slideMasters/slideMaster1.xml><?xml version="1.0" encoding="utf-8"?>
<p:sldMaster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49" r:id="rId1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3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4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8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9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0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1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2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3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4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5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6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7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8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0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1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2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3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4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5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6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7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8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9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0.pn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1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2.pn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3.pn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4.pn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5.pn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6.pn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7.pn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8.pn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9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0.png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1.png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2.png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3.png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4.png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5.png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6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png" 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31329" y="388428"/>
            <a:ext cx="1929765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差旅费报销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83082" y="1586178"/>
            <a:ext cx="1066800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RJHGVU+MicrosoftYaHei-Bold"/>
                <a:cs typeface="RJHGVU+MicrosoftYaHei-Bold"/>
              </a:rPr>
              <a:t>差旅报销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99224" y="2194009"/>
            <a:ext cx="6112510" cy="4930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报销时应提供长安大学差旅费报销单、</a:t>
            </a:r>
            <a:r>
              <a:rPr dirty="0" sz="1600">
                <a:solidFill>
                  <a:srgbClr val="ff0000"/>
                </a:solidFill>
                <a:latin typeface="RJHGVU+MicrosoftYaHei-Bold"/>
                <a:cs typeface="RJHGVU+MicrosoftYaHei-Bold"/>
              </a:rPr>
              <a:t>机票行程单</a:t>
            </a: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（车票)、住宿费</a:t>
            </a:r>
          </a:p>
          <a:p>
            <a:pPr marL="0" marR="0">
              <a:lnSpc>
                <a:spcPts val="1661"/>
              </a:lnSpc>
              <a:spcBef>
                <a:spcPts val="208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发票等凭据。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69722" y="3032340"/>
            <a:ext cx="1752600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RJHGVU+MicrosoftYaHei-Bold"/>
                <a:cs typeface="RJHGVU+MicrosoftYaHei-Bold"/>
              </a:rPr>
              <a:t>节假日差旅报销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25958" y="3598528"/>
            <a:ext cx="5028565" cy="73685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出差人员据实提供纸质说明，注明差旅事项发生的具体</a:t>
            </a:r>
          </a:p>
          <a:p>
            <a:pPr marL="0" marR="0">
              <a:lnSpc>
                <a:spcPts val="1661"/>
              </a:lnSpc>
              <a:spcBef>
                <a:spcPts val="208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事由、时间、地点以及与工作的相关性，经项目负责人</a:t>
            </a:r>
          </a:p>
          <a:p>
            <a:pPr marL="0" marR="0">
              <a:lnSpc>
                <a:spcPts val="1661"/>
              </a:lnSpc>
              <a:spcBef>
                <a:spcPts val="208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签字后报销。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47535" y="4669510"/>
            <a:ext cx="1295400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RJHGVU+MicrosoftYaHei-Bold"/>
                <a:cs typeface="RJHGVU+MicrosoftYaHei-Bold"/>
              </a:rPr>
              <a:t>一次性报销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76389" y="5135481"/>
            <a:ext cx="4622165" cy="980678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教职工出差期间发生的相关费用，必须连同差旅费</a:t>
            </a:r>
          </a:p>
          <a:p>
            <a:pPr marL="0" marR="0">
              <a:lnSpc>
                <a:spcPts val="1661"/>
              </a:lnSpc>
              <a:spcBef>
                <a:spcPts val="207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一起报销，</a:t>
            </a:r>
            <a:r>
              <a:rPr dirty="0" sz="1600">
                <a:solidFill>
                  <a:srgbClr val="000000"/>
                </a:solidFill>
                <a:latin typeface="RJHGVU+MicrosoftYaHei-Bold"/>
                <a:cs typeface="RJHGVU+MicrosoftYaHei-Bold"/>
              </a:rPr>
              <a:t>事后不得补报</a:t>
            </a: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，更不得与其他单据混在</a:t>
            </a:r>
          </a:p>
          <a:p>
            <a:pPr marL="0" marR="0">
              <a:lnSpc>
                <a:spcPts val="1661"/>
              </a:lnSpc>
              <a:spcBef>
                <a:spcPts val="208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一起报销。差旅费报销中不得夹报与出差无关的费</a:t>
            </a:r>
          </a:p>
          <a:p>
            <a:pPr marL="0" marR="0">
              <a:lnSpc>
                <a:spcPts val="1661"/>
              </a:lnSpc>
              <a:spcBef>
                <a:spcPts val="207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用。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31329" y="388428"/>
            <a:ext cx="1929765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会议费报销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401239" y="1514127"/>
            <a:ext cx="13716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004386"/>
                </a:solidFill>
                <a:latin typeface="RJHGVU+MicrosoftYaHei-Bold"/>
                <a:cs typeface="RJHGVU+MicrosoftYaHei-Bold"/>
              </a:rPr>
              <a:t>适用范围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400935" y="2020163"/>
            <a:ext cx="8610600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使用科研经费举办（</a:t>
            </a:r>
            <a:r>
              <a:rPr dirty="0" sz="1800">
                <a:solidFill>
                  <a:srgbClr val="404040"/>
                </a:solidFill>
                <a:latin typeface="RJHGVU+MicrosoftYaHei-Bold"/>
                <a:cs typeface="RJHGVU+MicrosoftYaHei-Bold"/>
              </a:rPr>
              <a:t>含主办、承办</a:t>
            </a: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）会议所发生的费用，包括线下会议和线上会议。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379573" y="2801958"/>
            <a:ext cx="13716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004386"/>
                </a:solidFill>
                <a:latin typeface="RJHGVU+MicrosoftYaHei-Bold"/>
                <a:cs typeface="RJHGVU+MicrosoftYaHei-Bold"/>
              </a:rPr>
              <a:t>管理办法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283371" y="3269817"/>
            <a:ext cx="5985941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《长安大学科研经费报销实施细则》长大财〔2025〕94号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379573" y="4161899"/>
            <a:ext cx="13716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004386"/>
                </a:solidFill>
                <a:latin typeface="RJHGVU+MicrosoftYaHei-Bold"/>
                <a:cs typeface="RJHGVU+MicrosoftYaHei-Bold"/>
              </a:rPr>
              <a:t>开支范围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2349728" y="4668341"/>
            <a:ext cx="9525000" cy="109925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RJHGVU+MicrosoftYaHei-Bold"/>
                <a:cs typeface="RJHGVU+MicrosoftYaHei-Bold"/>
              </a:rPr>
              <a:t>线下会议：</a:t>
            </a: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会议住宿费、伙食费、会议场地租金、交通费、办公费、文件印刷费、医药费等。</a:t>
            </a:r>
          </a:p>
          <a:p>
            <a:pPr marL="0" marR="0">
              <a:lnSpc>
                <a:spcPts val="1875"/>
              </a:lnSpc>
              <a:spcBef>
                <a:spcPts val="1314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其中，会议交通费是指用于会议代表接送站以及会议统一组织的业务考察、工作调研等发生的</a:t>
            </a:r>
          </a:p>
          <a:p>
            <a:pPr marL="0" marR="0">
              <a:lnSpc>
                <a:spcPts val="1875"/>
              </a:lnSpc>
              <a:spcBef>
                <a:spcPts val="1364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交通费。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2349728" y="5902781"/>
            <a:ext cx="9753600" cy="68777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RJHGVU+MicrosoftYaHei-Bold"/>
                <a:cs typeface="RJHGVU+MicrosoftYaHei-Bold"/>
              </a:rPr>
              <a:t>线上会议：</a:t>
            </a: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能够明确对应具体会议的设备租赁费、线路费、电视电话会议通话费、技术服务费、</a:t>
            </a:r>
          </a:p>
          <a:p>
            <a:pPr marL="0" marR="0">
              <a:lnSpc>
                <a:spcPts val="1875"/>
              </a:lnSpc>
              <a:spcBef>
                <a:spcPts val="1314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软件应用费、音视频制作费等。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82103" y="380072"/>
            <a:ext cx="1929764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会议费报销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839023" y="1663809"/>
            <a:ext cx="13716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004386"/>
                </a:solidFill>
                <a:latin typeface="RJHGVU+MicrosoftYaHei-Bold"/>
                <a:cs typeface="RJHGVU+MicrosoftYaHei-Bold"/>
              </a:rPr>
              <a:t>报销标准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61847" y="2485618"/>
            <a:ext cx="7296150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WLVHK+Wingdings-Regular"/>
                <a:cs typeface="EWLVHK+Wingdings-Regular"/>
              </a:rPr>
              <a:t>l</a:t>
            </a:r>
            <a:r>
              <a:rPr dirty="0" sz="1800" spc="455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dirty="0" sz="1800">
                <a:solidFill>
                  <a:srgbClr val="404040"/>
                </a:solidFill>
                <a:latin typeface="RJHGVU+MicrosoftYaHei-Bold"/>
                <a:cs typeface="RJHGVU+MicrosoftYaHei-Bold"/>
              </a:rPr>
              <a:t>线下会议费开支实行综合定额控制</a:t>
            </a: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，在综合定额标准以内据实报销。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61847" y="2897098"/>
            <a:ext cx="10651490" cy="68777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1.</a:t>
            </a: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 </a:t>
            </a: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综合定额标准为：</a:t>
            </a:r>
            <a:r>
              <a:rPr dirty="0" sz="1800">
                <a:solidFill>
                  <a:srgbClr val="404040"/>
                </a:solidFill>
                <a:latin typeface="RJHGVU+MicrosoftYaHei-Bold"/>
                <a:cs typeface="RJHGVU+MicrosoftYaHei-Bold"/>
              </a:rPr>
              <a:t>650</a:t>
            </a: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元/人·天（住宿费400元/人·天、伙食费150元/人·天、其他费用100元/人·天）。</a:t>
            </a:r>
          </a:p>
          <a:p>
            <a:pPr marL="0" marR="0">
              <a:lnSpc>
                <a:spcPts val="1875"/>
              </a:lnSpc>
              <a:spcBef>
                <a:spcPts val="1314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其中综合定额为线下会议开支上限，原则上应按照</a:t>
            </a:r>
            <a:r>
              <a:rPr dirty="0" sz="1800">
                <a:solidFill>
                  <a:srgbClr val="404040"/>
                </a:solidFill>
                <a:latin typeface="RJHGVU+MicrosoftYaHei-Bold"/>
                <a:cs typeface="RJHGVU+MicrosoftYaHei-Bold"/>
              </a:rPr>
              <a:t>550</a:t>
            </a: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元/人·天执行。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861847" y="3720058"/>
            <a:ext cx="10467975" cy="68777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2.</a:t>
            </a: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 </a:t>
            </a: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各项费用之间可以调剂使用，但未实际发生的费用项目不得参与调剂。会议代表旅费及参会专家劳务</a:t>
            </a:r>
          </a:p>
          <a:p>
            <a:pPr marL="0" marR="0">
              <a:lnSpc>
                <a:spcPts val="1875"/>
              </a:lnSpc>
              <a:spcBef>
                <a:spcPts val="1314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费纳入会议费预算审批，但不在会议费中列支，不纳入会议费综合定额标准。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861847" y="4954498"/>
            <a:ext cx="8210550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WLVHK+Wingdings-Regular"/>
                <a:cs typeface="EWLVHK+Wingdings-Regular"/>
              </a:rPr>
              <a:t>l</a:t>
            </a:r>
            <a:r>
              <a:rPr dirty="0" sz="1800" spc="455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dirty="0" sz="1800">
                <a:solidFill>
                  <a:srgbClr val="404040"/>
                </a:solidFill>
                <a:latin typeface="RJHGVU+MicrosoftYaHei-Bold"/>
                <a:cs typeface="RJHGVU+MicrosoftYaHei-Bold"/>
              </a:rPr>
              <a:t>线上会议费开支不纳入综合定额标准内核算</a:t>
            </a: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，凭合法票据在预算内据实列支。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82103" y="380072"/>
            <a:ext cx="1929764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会议费报销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7582" y="1381907"/>
            <a:ext cx="28956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000000"/>
                </a:solidFill>
                <a:latin typeface="RJHGVU+MicrosoftYaHei-Bold"/>
                <a:cs typeface="RJHGVU+MicrosoftYaHei-Bold"/>
              </a:rPr>
              <a:t>会议费预算审批程序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141402" y="2399347"/>
            <a:ext cx="1172844" cy="82105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94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 spc="10">
                <a:solidFill>
                  <a:srgbClr val="ffffff"/>
                </a:solidFill>
                <a:latin typeface="SimSun"/>
                <a:cs typeface="SimSun"/>
              </a:rPr>
              <a:t>预算总金额</a:t>
            </a:r>
          </a:p>
          <a:p>
            <a:pPr marL="3175" marR="0">
              <a:lnSpc>
                <a:spcPts val="1594"/>
              </a:lnSpc>
              <a:spcBef>
                <a:spcPts val="2974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SimSun"/>
                <a:cs typeface="SimSun"/>
              </a:rPr>
              <a:t>10万元以下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287702" y="2399347"/>
            <a:ext cx="559434" cy="2406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94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 spc="10">
                <a:solidFill>
                  <a:srgbClr val="ffffff"/>
                </a:solidFill>
                <a:latin typeface="SimSun"/>
                <a:cs typeface="SimSun"/>
              </a:rPr>
              <a:t>签字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0127932" y="2399347"/>
            <a:ext cx="559434" cy="82105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94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 spc="10">
                <a:solidFill>
                  <a:srgbClr val="ffffff"/>
                </a:solidFill>
                <a:latin typeface="SimSun"/>
                <a:cs typeface="SimSun"/>
              </a:rPr>
              <a:t>审批</a:t>
            </a:r>
          </a:p>
          <a:p>
            <a:pPr marL="102870" marR="0">
              <a:lnSpc>
                <a:spcPts val="1594"/>
              </a:lnSpc>
              <a:spcBef>
                <a:spcPts val="2974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SimSun"/>
                <a:cs typeface="SimSun"/>
              </a:rPr>
              <a:t>无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358214" y="2930664"/>
            <a:ext cx="3321050" cy="55061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WLVHK+Wingdings-Regular"/>
                <a:cs typeface="EWLVHK+Wingdings-Regular"/>
              </a:rPr>
              <a:t>l</a:t>
            </a:r>
            <a:r>
              <a:rPr dirty="0" sz="1800" spc="455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dirty="0" sz="1800" spc="100">
                <a:solidFill>
                  <a:srgbClr val="404040"/>
                </a:solidFill>
                <a:latin typeface="EMCHFU+MicrosoftYaHei"/>
                <a:cs typeface="EMCHFU+MicrosoftYaHei"/>
              </a:rPr>
              <a:t>科研会议费实行</a:t>
            </a:r>
            <a:r>
              <a:rPr dirty="0" sz="1800" spc="100">
                <a:solidFill>
                  <a:srgbClr val="ff0000"/>
                </a:solidFill>
                <a:latin typeface="RJHGVU+MicrosoftYaHei-Bold"/>
                <a:cs typeface="RJHGVU+MicrosoftYaHei-Bold"/>
              </a:rPr>
              <a:t>预算审批管</a:t>
            </a:r>
          </a:p>
          <a:p>
            <a:pPr marL="28575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 spc="100">
                <a:solidFill>
                  <a:srgbClr val="ff0000"/>
                </a:solidFill>
                <a:latin typeface="RJHGVU+MicrosoftYaHei-Bold"/>
                <a:cs typeface="RJHGVU+MicrosoftYaHei-Bold"/>
              </a:rPr>
              <a:t>理制度</a:t>
            </a: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7984172" y="2979737"/>
            <a:ext cx="1167765" cy="2406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94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SimSun"/>
                <a:cs typeface="SimSun"/>
              </a:rPr>
              <a:t>项目负责人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5839777" y="3630612"/>
            <a:ext cx="1777682" cy="4845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94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SimSun"/>
                <a:cs typeface="SimSun"/>
              </a:rPr>
              <a:t>10万元（含）～20</a:t>
            </a:r>
          </a:p>
          <a:p>
            <a:pPr marL="609600" marR="0">
              <a:lnSpc>
                <a:spcPts val="1594"/>
              </a:lnSpc>
              <a:spcBef>
                <a:spcPts val="325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SimSun"/>
                <a:cs typeface="SimSun"/>
              </a:rPr>
              <a:t>万元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358214" y="3753624"/>
            <a:ext cx="3321050" cy="109925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WLVHK+Wingdings-Regular"/>
                <a:cs typeface="EWLVHK+Wingdings-Regular"/>
              </a:rPr>
              <a:t>l</a:t>
            </a:r>
            <a:r>
              <a:rPr dirty="0" sz="1800" spc="455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dirty="0" sz="1800" spc="100">
                <a:solidFill>
                  <a:srgbClr val="404040"/>
                </a:solidFill>
                <a:latin typeface="EMCHFU+MicrosoftYaHei"/>
                <a:cs typeface="EMCHFU+MicrosoftYaHei"/>
              </a:rPr>
              <a:t>会议召开前必须完成《长安</a:t>
            </a:r>
          </a:p>
          <a:p>
            <a:pPr marL="28575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 spc="100">
                <a:solidFill>
                  <a:srgbClr val="404040"/>
                </a:solidFill>
                <a:latin typeface="EMCHFU+MicrosoftYaHei"/>
                <a:cs typeface="EMCHFU+MicrosoftYaHei"/>
              </a:rPr>
              <a:t>大学会议费预算审批表》的</a:t>
            </a:r>
          </a:p>
          <a:p>
            <a:pPr marL="28575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 spc="100">
                <a:solidFill>
                  <a:srgbClr val="404040"/>
                </a:solidFill>
                <a:latin typeface="EMCHFU+MicrosoftYaHei"/>
                <a:cs typeface="EMCHFU+MicrosoftYaHei"/>
              </a:rPr>
              <a:t>编制、审批。具体审批流程</a:t>
            </a:r>
          </a:p>
          <a:p>
            <a:pPr marL="28575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 spc="100">
                <a:solidFill>
                  <a:srgbClr val="404040"/>
                </a:solidFill>
                <a:latin typeface="EMCHFU+MicrosoftYaHei"/>
                <a:cs typeface="EMCHFU+MicrosoftYaHei"/>
              </a:rPr>
              <a:t>如右图：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7984172" y="3752532"/>
            <a:ext cx="1167765" cy="11537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94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SimSun"/>
                <a:cs typeface="SimSun"/>
              </a:rPr>
              <a:t>项目负责人</a:t>
            </a:r>
          </a:p>
          <a:p>
            <a:pPr marL="0" marR="0">
              <a:lnSpc>
                <a:spcPts val="1594"/>
              </a:lnSpc>
              <a:spcBef>
                <a:spcPts val="5594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SimSun"/>
                <a:cs typeface="SimSun"/>
              </a:rPr>
              <a:t>项目负责人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9519602" y="3752532"/>
            <a:ext cx="1777365" cy="2406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94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SimSun"/>
                <a:cs typeface="SimSun"/>
              </a:rPr>
              <a:t>经费归口管理部门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9418002" y="4543742"/>
            <a:ext cx="1980565" cy="4845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94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SimSun"/>
                <a:cs typeface="SimSun"/>
              </a:rPr>
              <a:t>经费归口管理部门，</a:t>
            </a:r>
          </a:p>
          <a:p>
            <a:pPr marL="508000" marR="0">
              <a:lnSpc>
                <a:spcPts val="1594"/>
              </a:lnSpc>
              <a:spcBef>
                <a:spcPts val="325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SimSun"/>
                <a:cs typeface="SimSun"/>
              </a:rPr>
              <a:t>校级领导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5839777" y="4665662"/>
            <a:ext cx="1777365" cy="2406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94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SimSun"/>
                <a:cs typeface="SimSun"/>
              </a:rPr>
              <a:t>20万元（含）以上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82103" y="380072"/>
            <a:ext cx="1929764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会议费报销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323332" y="1448311"/>
            <a:ext cx="1381561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404040"/>
                </a:solidFill>
                <a:latin typeface="EMCHFU+MicrosoftYaHei"/>
                <a:cs typeface="EMCHFU+MicrosoftYaHei"/>
              </a:rPr>
              <a:t>1.会议通知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399576" y="1501406"/>
            <a:ext cx="1574165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4386"/>
                </a:solidFill>
                <a:latin typeface="RJHGVU+MicrosoftYaHei-Bold"/>
                <a:cs typeface="RJHGVU+MicrosoftYaHei-Bold"/>
              </a:rPr>
              <a:t>报销材料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323966" y="2508126"/>
            <a:ext cx="3418641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404040"/>
                </a:solidFill>
                <a:latin typeface="EMCHFU+MicrosoftYaHei"/>
                <a:cs typeface="EMCHFU+MicrosoftYaHei"/>
              </a:rPr>
              <a:t>2.长安大学会议费预算审批表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323332" y="3616328"/>
            <a:ext cx="3164006" cy="6082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404040"/>
                </a:solidFill>
                <a:latin typeface="EMCHFU+MicrosoftYaHei"/>
                <a:cs typeface="EMCHFU+MicrosoftYaHei"/>
              </a:rPr>
              <a:t>3.长安大学会议费报销清单</a:t>
            </a:r>
          </a:p>
          <a:p>
            <a:pPr marL="2691764" marR="0">
              <a:lnSpc>
                <a:spcPts val="2089"/>
              </a:lnSpc>
              <a:spcBef>
                <a:spcPts val="310"/>
              </a:spcBef>
              <a:spcAft>
                <a:spcPts val="0"/>
              </a:spcAft>
            </a:pPr>
            <a:r>
              <a:rPr dirty="0" sz="2000">
                <a:solidFill>
                  <a:srgbClr val="404040"/>
                </a:solidFill>
                <a:latin typeface="EMCHFU+MicrosoftYaHei"/>
                <a:cs typeface="EMCHFU+MicrosoftYaHei"/>
              </a:rPr>
              <a:t>·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325338" y="4504261"/>
            <a:ext cx="5455720" cy="6082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404040"/>
                </a:solidFill>
                <a:latin typeface="EMCHFU+MicrosoftYaHei"/>
                <a:cs typeface="EMCHFU+MicrosoftYaHei"/>
              </a:rPr>
              <a:t>4.实际参会人员签到表（线上会议可提供参会人</a:t>
            </a:r>
          </a:p>
          <a:p>
            <a:pPr marL="0" marR="0">
              <a:lnSpc>
                <a:spcPts val="2089"/>
              </a:lnSpc>
              <a:spcBef>
                <a:spcPts val="310"/>
              </a:spcBef>
              <a:spcAft>
                <a:spcPts val="0"/>
              </a:spcAft>
            </a:pPr>
            <a:r>
              <a:rPr dirty="0" sz="2000">
                <a:solidFill>
                  <a:srgbClr val="404040"/>
                </a:solidFill>
                <a:latin typeface="EMCHFU+MicrosoftYaHei"/>
                <a:cs typeface="EMCHFU+MicrosoftYaHei"/>
              </a:rPr>
              <a:t>员名单）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325745" y="5628643"/>
            <a:ext cx="5455720" cy="6082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404040"/>
                </a:solidFill>
                <a:latin typeface="EMCHFU+MicrosoftYaHei"/>
                <a:cs typeface="EMCHFU+MicrosoftYaHei"/>
              </a:rPr>
              <a:t>5.会议服务单位提供的费用发票、原始明细单、</a:t>
            </a:r>
          </a:p>
          <a:p>
            <a:pPr marL="0" marR="0">
              <a:lnSpc>
                <a:spcPts val="2089"/>
              </a:lnSpc>
              <a:spcBef>
                <a:spcPts val="310"/>
              </a:spcBef>
              <a:spcAft>
                <a:spcPts val="0"/>
              </a:spcAft>
            </a:pPr>
            <a:r>
              <a:rPr dirty="0" sz="2000">
                <a:solidFill>
                  <a:srgbClr val="404040"/>
                </a:solidFill>
                <a:latin typeface="EMCHFU+MicrosoftYaHei"/>
                <a:cs typeface="EMCHFU+MicrosoftYaHei"/>
              </a:rPr>
              <a:t>电子结算单、委托协议(合同)等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82103" y="380072"/>
            <a:ext cx="1929764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会议费报销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385655" y="2421584"/>
            <a:ext cx="2597150" cy="137357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WLVHK+Wingdings-Regular"/>
                <a:cs typeface="EWLVHK+Wingdings-Regular"/>
              </a:rPr>
              <a:t>l</a:t>
            </a:r>
            <a:r>
              <a:rPr dirty="0" sz="1800" spc="455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dirty="0" sz="1800" spc="100">
                <a:solidFill>
                  <a:srgbClr val="404040"/>
                </a:solidFill>
                <a:latin typeface="EMCHFU+MicrosoftYaHei"/>
                <a:cs typeface="EMCHFU+MicrosoftYaHei"/>
              </a:rPr>
              <a:t>会议费预算审批表、</a:t>
            </a:r>
          </a:p>
          <a:p>
            <a:pPr marL="28575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 spc="100">
                <a:solidFill>
                  <a:srgbClr val="404040"/>
                </a:solidFill>
                <a:latin typeface="EMCHFU+MicrosoftYaHei"/>
                <a:cs typeface="EMCHFU+MicrosoftYaHei"/>
              </a:rPr>
              <a:t>报销清单上涉及相</a:t>
            </a:r>
          </a:p>
          <a:p>
            <a:pPr marL="28575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 spc="100">
                <a:solidFill>
                  <a:srgbClr val="404040"/>
                </a:solidFill>
                <a:latin typeface="EMCHFU+MicrosoftYaHei"/>
                <a:cs typeface="EMCHFU+MicrosoftYaHei"/>
              </a:rPr>
              <a:t>关负责人签字审批，</a:t>
            </a:r>
          </a:p>
          <a:p>
            <a:pPr marL="28575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 spc="100">
                <a:solidFill>
                  <a:srgbClr val="404040"/>
                </a:solidFill>
                <a:latin typeface="EMCHFU+MicrosoftYaHei"/>
                <a:cs typeface="EMCHFU+MicrosoftYaHei"/>
              </a:rPr>
              <a:t>必须是本人亲笔签</a:t>
            </a:r>
          </a:p>
          <a:p>
            <a:pPr marL="28575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 spc="100">
                <a:solidFill>
                  <a:srgbClr val="404040"/>
                </a:solidFill>
                <a:latin typeface="EMCHFU+MicrosoftYaHei"/>
                <a:cs typeface="EMCHFU+MicrosoftYaHei"/>
              </a:rPr>
              <a:t>字！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82103" y="380072"/>
            <a:ext cx="1929764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会议费报销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449664" y="1530222"/>
            <a:ext cx="6551931" cy="63253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68">
                <a:solidFill>
                  <a:srgbClr val="000000"/>
                </a:solidFill>
                <a:latin typeface="EMCHFU+MicrosoftYaHei"/>
                <a:cs typeface="EMCHFU+MicrosoftYaHei"/>
              </a:rPr>
              <a:t>会议费报销清单实际金额不得超过预算审批表金额，除劳务费</a:t>
            </a:r>
          </a:p>
          <a:p>
            <a:pPr marL="0" marR="0">
              <a:lnSpc>
                <a:spcPts val="1875"/>
              </a:lnSpc>
              <a:spcBef>
                <a:spcPts val="929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外，其他费用支出应一事一单，不得分多次报销。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839121" y="2651302"/>
            <a:ext cx="7467600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会议代表参会产生的旅费，原则上回单位报销；因工作需要，邀请学者、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839121" y="3007537"/>
            <a:ext cx="7406642" cy="63253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43">
                <a:solidFill>
                  <a:srgbClr val="000000"/>
                </a:solidFill>
                <a:latin typeface="EMCHFU+MicrosoftYaHei"/>
                <a:cs typeface="EMCHFU+MicrosoftYaHei"/>
              </a:rPr>
              <a:t>专家产生的差旅费、国际旅费可参照标准差旅费和外宾接待费报销。邀</a:t>
            </a:r>
          </a:p>
          <a:p>
            <a:pPr marL="0" marR="0">
              <a:lnSpc>
                <a:spcPts val="1875"/>
              </a:lnSpc>
              <a:spcBef>
                <a:spcPts val="929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请参会专家发放咨询费、讲课费需预约校外人员劳务费报销。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246936" y="3424402"/>
            <a:ext cx="1574164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ffffff"/>
                </a:solidFill>
                <a:latin typeface="RJHGVU+MicrosoftYaHei-Bold"/>
                <a:cs typeface="RJHGVU+MicrosoftYaHei-Bold"/>
              </a:rPr>
              <a:t>注意事项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083583" y="4123206"/>
            <a:ext cx="5144134" cy="63253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75">
                <a:solidFill>
                  <a:srgbClr val="000000"/>
                </a:solidFill>
                <a:latin typeface="EMCHFU+MicrosoftYaHei"/>
                <a:cs typeface="EMCHFU+MicrosoftYaHei"/>
              </a:rPr>
              <a:t>不得使用会议费购置电脑、复印机等固定资产，</a:t>
            </a:r>
          </a:p>
          <a:p>
            <a:pPr marL="0" marR="0">
              <a:lnSpc>
                <a:spcPts val="1875"/>
              </a:lnSpc>
              <a:spcBef>
                <a:spcPts val="929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线上会议产生的视频录制费用，需入无形资产。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2314727" y="5334977"/>
            <a:ext cx="6821808" cy="68777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10">
                <a:solidFill>
                  <a:srgbClr val="000000"/>
                </a:solidFill>
                <a:latin typeface="EMCHFU+MicrosoftYaHei"/>
                <a:cs typeface="EMCHFU+MicrosoftYaHei"/>
              </a:rPr>
              <a:t>会议举办过程中会场一律不摆花草，不制作背景板，不提供水果，</a:t>
            </a:r>
          </a:p>
          <a:p>
            <a:pPr marL="0" marR="0">
              <a:lnSpc>
                <a:spcPts val="1875"/>
              </a:lnSpc>
              <a:spcBef>
                <a:spcPts val="131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不得到国家明令禁止的风景名胜区和豪华宾馆饭店举办会议。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31329" y="388428"/>
            <a:ext cx="1929765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工作餐报销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401239" y="1514127"/>
            <a:ext cx="13716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004386"/>
                </a:solidFill>
                <a:latin typeface="RJHGVU+MicrosoftYaHei-Bold"/>
                <a:cs typeface="RJHGVU+MicrosoftYaHei-Bold"/>
              </a:rPr>
              <a:t>适用范围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400935" y="2020163"/>
            <a:ext cx="6553200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仅在横向科研经费中报销，包含科研活动工作餐和加班工作餐。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379573" y="3013095"/>
            <a:ext cx="13716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004386"/>
                </a:solidFill>
                <a:latin typeface="RJHGVU+MicrosoftYaHei-Bold"/>
                <a:cs typeface="RJHGVU+MicrosoftYaHei-Bold"/>
              </a:rPr>
              <a:t>管理办法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283371" y="3443388"/>
            <a:ext cx="5985941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《长安大学科研经费报销实施细则》长大财〔2025〕94号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363393" y="4445147"/>
            <a:ext cx="13716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004386"/>
                </a:solidFill>
                <a:latin typeface="RJHGVU+MicrosoftYaHei-Bold"/>
                <a:cs typeface="RJHGVU+MicrosoftYaHei-Bold"/>
              </a:rPr>
              <a:t>报销要求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2349728" y="4871491"/>
            <a:ext cx="7467600" cy="55061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填写《长安大学科研工作餐报销清单》，一事一单，不得合并，其中用餐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理由应据实填写。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82103" y="380072"/>
            <a:ext cx="1929764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会议费报销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134603" y="1551236"/>
            <a:ext cx="13716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004386"/>
                </a:solidFill>
                <a:latin typeface="RJHGVU+MicrosoftYaHei-Bold"/>
                <a:cs typeface="RJHGVU+MicrosoftYaHei-Bold"/>
              </a:rPr>
              <a:t>报销标准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42530" y="2493673"/>
            <a:ext cx="5439183" cy="1827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000000"/>
                </a:solidFill>
                <a:latin typeface="RJHGVU+MicrosoftYaHei-Bold"/>
                <a:cs typeface="RJHGVU+MicrosoftYaHei-Bold"/>
              </a:rPr>
              <a:t>科研活动工作餐：</a:t>
            </a:r>
            <a:r>
              <a:rPr dirty="0" sz="2000">
                <a:solidFill>
                  <a:srgbClr val="000000"/>
                </a:solidFill>
                <a:latin typeface="EMCHFU+MicrosoftYaHei"/>
                <a:cs typeface="EMCHFU+MicrosoftYaHei"/>
              </a:rPr>
              <a:t>因科研活动需要，与合作单</a:t>
            </a:r>
          </a:p>
          <a:p>
            <a:pPr marL="0" marR="0">
              <a:lnSpc>
                <a:spcPts val="2089"/>
              </a:lnSpc>
              <a:spcBef>
                <a:spcPts val="310"/>
              </a:spcBef>
              <a:spcAft>
                <a:spcPts val="0"/>
              </a:spcAft>
            </a:pPr>
            <a:r>
              <a:rPr dirty="0" sz="2000">
                <a:solidFill>
                  <a:srgbClr val="000000"/>
                </a:solidFill>
                <a:latin typeface="EMCHFU+MicrosoftYaHei"/>
                <a:cs typeface="EMCHFU+MicrosoftYaHei"/>
              </a:rPr>
              <a:t>位或来访人员共同产生的业务工作餐，不超过</a:t>
            </a:r>
          </a:p>
          <a:p>
            <a:pPr marL="0" marR="0">
              <a:lnSpc>
                <a:spcPts val="2089"/>
              </a:lnSpc>
              <a:spcBef>
                <a:spcPts val="310"/>
              </a:spcBef>
              <a:spcAft>
                <a:spcPts val="0"/>
              </a:spcAft>
            </a:pPr>
            <a:r>
              <a:rPr dirty="0" sz="2000">
                <a:solidFill>
                  <a:srgbClr val="000000"/>
                </a:solidFill>
                <a:latin typeface="RJHGVU+MicrosoftYaHei-Bold"/>
                <a:cs typeface="RJHGVU+MicrosoftYaHei-Bold"/>
              </a:rPr>
              <a:t>120元/人·天</a:t>
            </a:r>
            <a:r>
              <a:rPr dirty="0" sz="2000">
                <a:solidFill>
                  <a:srgbClr val="000000"/>
                </a:solidFill>
                <a:latin typeface="EMCHFU+MicrosoftYaHei"/>
                <a:cs typeface="EMCHFU+MicrosoftYaHei"/>
              </a:rPr>
              <a:t>，凭票据实报销。应供应家常菜，</a:t>
            </a:r>
          </a:p>
          <a:p>
            <a:pPr marL="0" marR="0">
              <a:lnSpc>
                <a:spcPts val="2089"/>
              </a:lnSpc>
              <a:spcBef>
                <a:spcPts val="310"/>
              </a:spcBef>
              <a:spcAft>
                <a:spcPts val="0"/>
              </a:spcAft>
            </a:pPr>
            <a:r>
              <a:rPr dirty="0" sz="2000">
                <a:solidFill>
                  <a:srgbClr val="000000"/>
                </a:solidFill>
                <a:latin typeface="EMCHFU+MicrosoftYaHei"/>
                <a:cs typeface="EMCHFU+MicrosoftYaHei"/>
              </a:rPr>
              <a:t>不得提供高档菜肴和用野生保护动物制作的菜</a:t>
            </a:r>
          </a:p>
          <a:p>
            <a:pPr marL="0" marR="0">
              <a:lnSpc>
                <a:spcPts val="2089"/>
              </a:lnSpc>
              <a:spcBef>
                <a:spcPts val="310"/>
              </a:spcBef>
              <a:spcAft>
                <a:spcPts val="0"/>
              </a:spcAft>
            </a:pPr>
            <a:r>
              <a:rPr dirty="0" sz="2000">
                <a:solidFill>
                  <a:srgbClr val="000000"/>
                </a:solidFill>
                <a:latin typeface="EMCHFU+MicrosoftYaHei"/>
                <a:cs typeface="EMCHFU+MicrosoftYaHei"/>
              </a:rPr>
              <a:t>肴，不得提供香烟，</a:t>
            </a:r>
            <a:r>
              <a:rPr dirty="0" sz="2000">
                <a:solidFill>
                  <a:srgbClr val="000000"/>
                </a:solidFill>
                <a:latin typeface="RJHGVU+MicrosoftYaHei-Bold"/>
                <a:cs typeface="RJHGVU+MicrosoftYaHei-Bold"/>
              </a:rPr>
              <a:t>不上酒</a:t>
            </a:r>
            <a:r>
              <a:rPr dirty="0" sz="2000">
                <a:solidFill>
                  <a:srgbClr val="000000"/>
                </a:solidFill>
                <a:latin typeface="EMCHFU+MicrosoftYaHei"/>
                <a:cs typeface="EMCHFU+MicrosoftYaHei"/>
              </a:rPr>
              <a:t>，不得使用私人会</a:t>
            </a:r>
          </a:p>
          <a:p>
            <a:pPr marL="0" marR="0">
              <a:lnSpc>
                <a:spcPts val="2089"/>
              </a:lnSpc>
              <a:spcBef>
                <a:spcPts val="310"/>
              </a:spcBef>
              <a:spcAft>
                <a:spcPts val="0"/>
              </a:spcAft>
            </a:pPr>
            <a:r>
              <a:rPr dirty="0" sz="2000">
                <a:solidFill>
                  <a:srgbClr val="000000"/>
                </a:solidFill>
                <a:latin typeface="EMCHFU+MicrosoftYaHei"/>
                <a:cs typeface="EMCHFU+MicrosoftYaHei"/>
              </a:rPr>
              <a:t>所、高消费餐饮场所。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042530" y="4627274"/>
            <a:ext cx="5282150" cy="12178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000000"/>
                </a:solidFill>
                <a:latin typeface="RJHGVU+MicrosoftYaHei-Bold"/>
                <a:cs typeface="RJHGVU+MicrosoftYaHei-Bold"/>
              </a:rPr>
              <a:t>加班工作餐：</a:t>
            </a:r>
            <a:r>
              <a:rPr dirty="0" sz="2000">
                <a:solidFill>
                  <a:srgbClr val="000000"/>
                </a:solidFill>
                <a:latin typeface="EMCHFU+MicrosoftYaHei"/>
                <a:cs typeface="EMCHFU+MicrosoftYaHei"/>
              </a:rPr>
              <a:t>因课题组自行安排的突击性任务</a:t>
            </a:r>
          </a:p>
          <a:p>
            <a:pPr marL="0" marR="0">
              <a:lnSpc>
                <a:spcPts val="2089"/>
              </a:lnSpc>
              <a:spcBef>
                <a:spcPts val="310"/>
              </a:spcBef>
              <a:spcAft>
                <a:spcPts val="0"/>
              </a:spcAft>
            </a:pPr>
            <a:r>
              <a:rPr dirty="0" sz="2000">
                <a:solidFill>
                  <a:srgbClr val="000000"/>
                </a:solidFill>
                <a:latin typeface="EMCHFU+MicrosoftYaHei"/>
                <a:cs typeface="EMCHFU+MicrosoftYaHei"/>
              </a:rPr>
              <a:t>以及非工作日安排加班且无法调休等需要安排</a:t>
            </a:r>
          </a:p>
          <a:p>
            <a:pPr marL="0" marR="0">
              <a:lnSpc>
                <a:spcPts val="2089"/>
              </a:lnSpc>
              <a:spcBef>
                <a:spcPts val="310"/>
              </a:spcBef>
              <a:spcAft>
                <a:spcPts val="0"/>
              </a:spcAft>
            </a:pPr>
            <a:r>
              <a:rPr dirty="0" sz="2000">
                <a:solidFill>
                  <a:srgbClr val="000000"/>
                </a:solidFill>
                <a:latin typeface="EMCHFU+MicrosoftYaHei"/>
                <a:cs typeface="EMCHFU+MicrosoftYaHei"/>
              </a:rPr>
              <a:t>用餐而产生的工作餐，不超过</a:t>
            </a:r>
            <a:r>
              <a:rPr dirty="0" sz="2000">
                <a:solidFill>
                  <a:srgbClr val="000000"/>
                </a:solidFill>
                <a:latin typeface="RJHGVU+MicrosoftYaHei-Bold"/>
                <a:cs typeface="RJHGVU+MicrosoftYaHei-Bold"/>
              </a:rPr>
              <a:t>40元/人·餐</a:t>
            </a:r>
            <a:r>
              <a:rPr dirty="0" sz="2000">
                <a:solidFill>
                  <a:srgbClr val="000000"/>
                </a:solidFill>
                <a:latin typeface="EMCHFU+MicrosoftYaHei"/>
                <a:cs typeface="EMCHFU+MicrosoftYaHei"/>
              </a:rPr>
              <a:t>，凭</a:t>
            </a:r>
          </a:p>
          <a:p>
            <a:pPr marL="0" marR="0">
              <a:lnSpc>
                <a:spcPts val="2089"/>
              </a:lnSpc>
              <a:spcBef>
                <a:spcPts val="310"/>
              </a:spcBef>
              <a:spcAft>
                <a:spcPts val="0"/>
              </a:spcAft>
            </a:pPr>
            <a:r>
              <a:rPr dirty="0" sz="2000">
                <a:solidFill>
                  <a:srgbClr val="000000"/>
                </a:solidFill>
                <a:latin typeface="EMCHFU+MicrosoftYaHei"/>
                <a:cs typeface="EMCHFU+MicrosoftYaHei"/>
              </a:rPr>
              <a:t>票据实报销。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48906" y="333844"/>
            <a:ext cx="2285364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其他报销问题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30245" y="1609728"/>
            <a:ext cx="1170940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开支范围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282940" y="1609728"/>
            <a:ext cx="1170940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报销要点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883275" y="2240508"/>
            <a:ext cx="5967731" cy="94558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45720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44">
                <a:solidFill>
                  <a:srgbClr val="404040"/>
                </a:solidFill>
                <a:latin typeface="LGHVTK+TimesNewRomanPSMT"/>
                <a:cs typeface="LGHVTK+TimesNewRomanPSMT"/>
              </a:rPr>
              <a:t>1.</a:t>
            </a:r>
            <a:r>
              <a:rPr dirty="0" sz="1800" spc="50">
                <a:solidFill>
                  <a:srgbClr val="404040"/>
                </a:solidFill>
                <a:latin typeface="EMCHFU+MicrosoftYaHei"/>
                <a:cs typeface="EMCHFU+MicrosoftYaHei"/>
              </a:rPr>
              <a:t>单个仪器设备超过</a:t>
            </a:r>
            <a:r>
              <a:rPr dirty="0" sz="1800" spc="50">
                <a:solidFill>
                  <a:srgbClr val="404040"/>
                </a:solidFill>
                <a:latin typeface="OLHQWA+TimesNewRomanPS-BoldMT"/>
                <a:cs typeface="OLHQWA+TimesNewRomanPS-BoldMT"/>
              </a:rPr>
              <a:t>1000</a:t>
            </a:r>
            <a:r>
              <a:rPr dirty="0" sz="1800" spc="50">
                <a:solidFill>
                  <a:srgbClr val="404040"/>
                </a:solidFill>
                <a:latin typeface="EMCHFU+MicrosoftYaHei"/>
                <a:cs typeface="EMCHFU+MicrosoftYaHei"/>
              </a:rPr>
              <a:t>（含）元，批量仪器设备超</a:t>
            </a:r>
          </a:p>
          <a:p>
            <a:pPr marL="0" marR="0">
              <a:lnSpc>
                <a:spcPts val="1875"/>
              </a:lnSpc>
              <a:spcBef>
                <a:spcPts val="604"/>
              </a:spcBef>
              <a:spcAft>
                <a:spcPts val="0"/>
              </a:spcAft>
            </a:pPr>
            <a:r>
              <a:rPr dirty="0" sz="1800" spc="64">
                <a:solidFill>
                  <a:srgbClr val="404040"/>
                </a:solidFill>
                <a:latin typeface="EMCHFU+MicrosoftYaHei"/>
                <a:cs typeface="EMCHFU+MicrosoftYaHei"/>
              </a:rPr>
              <a:t>过</a:t>
            </a:r>
            <a:r>
              <a:rPr dirty="0" sz="1800" spc="64">
                <a:solidFill>
                  <a:srgbClr val="404040"/>
                </a:solidFill>
                <a:latin typeface="OLHQWA+TimesNewRomanPS-BoldMT"/>
                <a:cs typeface="OLHQWA+TimesNewRomanPS-BoldMT"/>
              </a:rPr>
              <a:t>10000</a:t>
            </a:r>
            <a:r>
              <a:rPr dirty="0" sz="1800" spc="64">
                <a:solidFill>
                  <a:srgbClr val="404040"/>
                </a:solidFill>
                <a:latin typeface="EMCHFU+MicrosoftYaHei"/>
                <a:cs typeface="EMCHFU+MicrosoftYaHei"/>
              </a:rPr>
              <a:t>（含）元，需进行</a:t>
            </a:r>
            <a:r>
              <a:rPr dirty="0" sz="1800" spc="64">
                <a:solidFill>
                  <a:srgbClr val="404040"/>
                </a:solidFill>
                <a:latin typeface="RJHGVU+MicrosoftYaHei-Bold"/>
                <a:cs typeface="RJHGVU+MicrosoftYaHei-Bold"/>
              </a:rPr>
              <a:t>固定资产建账</a:t>
            </a:r>
            <a:r>
              <a:rPr dirty="0" sz="1800" spc="64">
                <a:solidFill>
                  <a:srgbClr val="404040"/>
                </a:solidFill>
                <a:latin typeface="EMCHFU+MicrosoftYaHei"/>
                <a:cs typeface="EMCHFU+MicrosoftYaHei"/>
              </a:rPr>
              <a:t>手续，使用资产</a:t>
            </a:r>
          </a:p>
          <a:p>
            <a:pPr marL="0" marR="0">
              <a:lnSpc>
                <a:spcPts val="1875"/>
              </a:lnSpc>
              <a:spcBef>
                <a:spcPts val="724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建账单报销。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883275" y="3231108"/>
            <a:ext cx="6096000" cy="94558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45720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50">
                <a:solidFill>
                  <a:srgbClr val="404040"/>
                </a:solidFill>
                <a:latin typeface="LGHVTK+TimesNewRomanPSMT"/>
                <a:cs typeface="LGHVTK+TimesNewRomanPSMT"/>
              </a:rPr>
              <a:t>2.</a:t>
            </a:r>
            <a:r>
              <a:rPr dirty="0" sz="1800" spc="52">
                <a:solidFill>
                  <a:srgbClr val="404040"/>
                </a:solidFill>
                <a:latin typeface="EMCHFU+MicrosoftYaHei"/>
                <a:cs typeface="EMCHFU+MicrosoftYaHei"/>
              </a:rPr>
              <a:t>对于合同中规定应</a:t>
            </a:r>
            <a:r>
              <a:rPr dirty="0" sz="1800" spc="55">
                <a:solidFill>
                  <a:srgbClr val="404040"/>
                </a:solidFill>
                <a:latin typeface="RJHGVU+MicrosoftYaHei-Bold"/>
                <a:cs typeface="RJHGVU+MicrosoftYaHei-Bold"/>
              </a:rPr>
              <a:t>交付对方</a:t>
            </a:r>
            <a:r>
              <a:rPr dirty="0" sz="1800" spc="55">
                <a:solidFill>
                  <a:srgbClr val="404040"/>
                </a:solidFill>
                <a:latin typeface="EMCHFU+MicrosoftYaHei"/>
                <a:cs typeface="EMCHFU+MicrosoftYaHei"/>
              </a:rPr>
              <a:t>的设备和硬件，项目负</a:t>
            </a:r>
          </a:p>
          <a:p>
            <a:pPr marL="0" marR="0">
              <a:lnSpc>
                <a:spcPts val="1875"/>
              </a:lnSpc>
              <a:spcBef>
                <a:spcPts val="724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责人填写《长安大学科研经费购置固定资产移交审批表》，</a:t>
            </a:r>
          </a:p>
          <a:p>
            <a:pPr marL="0" marR="0">
              <a:lnSpc>
                <a:spcPts val="1875"/>
              </a:lnSpc>
              <a:spcBef>
                <a:spcPts val="724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完成审批后，可不列入学校固定资产。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97865" y="4065498"/>
            <a:ext cx="5321300" cy="936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369695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74">
                <a:solidFill>
                  <a:srgbClr val="404040"/>
                </a:solidFill>
                <a:latin typeface="EMCHFU+MicrosoftYaHei"/>
                <a:cs typeface="EMCHFU+MicrosoftYaHei"/>
              </a:rPr>
              <a:t>购置或试制专用仪器设备，升级改造</a:t>
            </a:r>
          </a:p>
          <a:p>
            <a:pPr marL="0" marR="0">
              <a:lnSpc>
                <a:spcPts val="1875"/>
              </a:lnSpc>
              <a:spcBef>
                <a:spcPts val="724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设备费</a:t>
            </a:r>
            <a:r>
              <a:rPr dirty="0" sz="1800" spc="1252">
                <a:solidFill>
                  <a:srgbClr val="404040"/>
                </a:solidFill>
                <a:latin typeface="EMCHFU+MicrosoftYaHei"/>
                <a:cs typeface="EMCHFU+MicrosoftYaHei"/>
              </a:rPr>
              <a:t> </a:t>
            </a:r>
            <a:r>
              <a:rPr dirty="0" sz="1800" spc="66">
                <a:solidFill>
                  <a:srgbClr val="404040"/>
                </a:solidFill>
                <a:latin typeface="EMCHFU+MicrosoftYaHei"/>
                <a:cs typeface="EMCHFU+MicrosoftYaHei"/>
              </a:rPr>
              <a:t>现有仪器设备，以及租赁外单位仪器设备</a:t>
            </a:r>
          </a:p>
          <a:p>
            <a:pPr marL="912495" marR="0">
              <a:lnSpc>
                <a:spcPts val="1875"/>
              </a:lnSpc>
              <a:spcBef>
                <a:spcPts val="724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产生的费用。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883275" y="4221708"/>
            <a:ext cx="5967731" cy="127578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45720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50">
                <a:solidFill>
                  <a:srgbClr val="404040"/>
                </a:solidFill>
                <a:latin typeface="LGHVTK+TimesNewRomanPSMT"/>
                <a:cs typeface="LGHVTK+TimesNewRomanPSMT"/>
              </a:rPr>
              <a:t>3.</a:t>
            </a:r>
            <a:r>
              <a:rPr dirty="0" sz="1800" spc="54">
                <a:solidFill>
                  <a:srgbClr val="404040"/>
                </a:solidFill>
                <a:latin typeface="EMCHFU+MicrosoftYaHei"/>
                <a:cs typeface="EMCHFU+MicrosoftYaHei"/>
              </a:rPr>
              <a:t>对于达到固定资产建账标准，但直接在户外埋藏，</a:t>
            </a:r>
          </a:p>
          <a:p>
            <a:pPr marL="0" marR="0">
              <a:lnSpc>
                <a:spcPts val="1875"/>
              </a:lnSpc>
              <a:spcBef>
                <a:spcPts val="724"/>
              </a:spcBef>
              <a:spcAft>
                <a:spcPts val="0"/>
              </a:spcAft>
            </a:pPr>
            <a:r>
              <a:rPr dirty="0" sz="1800" spc="112">
                <a:solidFill>
                  <a:srgbClr val="404040"/>
                </a:solidFill>
                <a:latin typeface="EMCHFU+MicrosoftYaHei"/>
                <a:cs typeface="EMCHFU+MicrosoftYaHei"/>
              </a:rPr>
              <a:t>无法回收或其他特殊情况的固定资产，项目负责人填写</a:t>
            </a:r>
          </a:p>
          <a:p>
            <a:pPr marL="0" marR="0">
              <a:lnSpc>
                <a:spcPts val="1875"/>
              </a:lnSpc>
              <a:spcBef>
                <a:spcPts val="724"/>
              </a:spcBef>
              <a:spcAft>
                <a:spcPts val="0"/>
              </a:spcAft>
            </a:pPr>
            <a:r>
              <a:rPr dirty="0" sz="1800" spc="33">
                <a:solidFill>
                  <a:srgbClr val="404040"/>
                </a:solidFill>
                <a:latin typeface="EMCHFU+MicrosoftYaHei"/>
                <a:cs typeface="EMCHFU+MicrosoftYaHei"/>
              </a:rPr>
              <a:t>《长安大学免建固定资产申请单》，经资产归口管理部门</a:t>
            </a:r>
          </a:p>
          <a:p>
            <a:pPr marL="0" marR="0">
              <a:lnSpc>
                <a:spcPts val="1875"/>
              </a:lnSpc>
              <a:spcBef>
                <a:spcPts val="724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审核后，可不办理固定资产登记建账。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5883275" y="5542508"/>
            <a:ext cx="5967731" cy="127578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45720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50">
                <a:solidFill>
                  <a:srgbClr val="404040"/>
                </a:solidFill>
                <a:latin typeface="LGHVTK+TimesNewRomanPSMT"/>
                <a:cs typeface="LGHVTK+TimesNewRomanPSMT"/>
              </a:rPr>
              <a:t>4.</a:t>
            </a:r>
            <a:r>
              <a:rPr dirty="0" sz="1800" spc="54">
                <a:solidFill>
                  <a:srgbClr val="404040"/>
                </a:solidFill>
                <a:latin typeface="EMCHFU+MicrosoftYaHei"/>
                <a:cs typeface="EMCHFU+MicrosoftYaHei"/>
              </a:rPr>
              <a:t>使用科研经费购置计算机类设备时，需履行“科研</a:t>
            </a:r>
          </a:p>
          <a:p>
            <a:pPr marL="0" marR="0">
              <a:lnSpc>
                <a:spcPts val="1875"/>
              </a:lnSpc>
              <a:spcBef>
                <a:spcPts val="724"/>
              </a:spcBef>
              <a:spcAft>
                <a:spcPts val="0"/>
              </a:spcAft>
            </a:pPr>
            <a:r>
              <a:rPr dirty="0" sz="1800" spc="33">
                <a:solidFill>
                  <a:srgbClr val="404040"/>
                </a:solidFill>
                <a:latin typeface="EMCHFU+MicrosoftYaHei"/>
                <a:cs typeface="EMCHFU+MicrosoftYaHei"/>
              </a:rPr>
              <a:t>经费购置计算机类设备申请”在线审批手续，审批表用于</a:t>
            </a:r>
          </a:p>
          <a:p>
            <a:pPr marL="0" marR="0">
              <a:lnSpc>
                <a:spcPts val="1875"/>
              </a:lnSpc>
              <a:spcBef>
                <a:spcPts val="724"/>
              </a:spcBef>
              <a:spcAft>
                <a:spcPts val="0"/>
              </a:spcAft>
            </a:pPr>
            <a:r>
              <a:rPr dirty="0" sz="1800" spc="60">
                <a:solidFill>
                  <a:srgbClr val="404040"/>
                </a:solidFill>
                <a:latin typeface="EMCHFU+MicrosoftYaHei"/>
                <a:cs typeface="EMCHFU+MicrosoftYaHei"/>
              </a:rPr>
              <a:t>固定资产建账和财务报销。</a:t>
            </a:r>
            <a:r>
              <a:rPr dirty="0" sz="1800" spc="62">
                <a:solidFill>
                  <a:srgbClr val="ff0000"/>
                </a:solidFill>
                <a:latin typeface="RJHGVU+MicrosoftYaHei-Bold"/>
                <a:cs typeface="RJHGVU+MicrosoftYaHei-Bold"/>
              </a:rPr>
              <a:t>设备采购金额大于3万元需取</a:t>
            </a:r>
          </a:p>
          <a:p>
            <a:pPr marL="0" marR="0">
              <a:lnSpc>
                <a:spcPts val="1875"/>
              </a:lnSpc>
              <a:spcBef>
                <a:spcPts val="724"/>
              </a:spcBef>
              <a:spcAft>
                <a:spcPts val="0"/>
              </a:spcAft>
            </a:pPr>
            <a:r>
              <a:rPr dirty="0" sz="1800">
                <a:solidFill>
                  <a:srgbClr val="ff0000"/>
                </a:solidFill>
                <a:latin typeface="RJHGVU+MicrosoftYaHei-Bold"/>
                <a:cs typeface="RJHGVU+MicrosoftYaHei-Bold"/>
              </a:rPr>
              <a:t>得增值税专用发票！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4901844" y="665208"/>
            <a:ext cx="6591300" cy="21844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333333"/>
                </a:solidFill>
                <a:latin typeface="EKMAEP+ArialMT"/>
                <a:cs typeface="EKMAEP+ArialMT"/>
              </a:rPr>
              <a:t>•</a:t>
            </a:r>
            <a:r>
              <a:rPr dirty="0" sz="2400" spc="126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solidFill>
                  <a:srgbClr val="333333"/>
                </a:solidFill>
                <a:latin typeface="EMCHFU+MicrosoftYaHei"/>
                <a:cs typeface="EMCHFU+MicrosoftYaHei"/>
              </a:rPr>
              <a:t>持续优化高等学校内部控制环境。</a:t>
            </a:r>
          </a:p>
          <a:p>
            <a:pPr marL="0" marR="0">
              <a:lnSpc>
                <a:spcPts val="2500"/>
              </a:lnSpc>
              <a:spcBef>
                <a:spcPts val="379"/>
              </a:spcBef>
              <a:spcAft>
                <a:spcPts val="0"/>
              </a:spcAft>
            </a:pPr>
            <a:r>
              <a:rPr dirty="0" sz="2400">
                <a:solidFill>
                  <a:srgbClr val="333333"/>
                </a:solidFill>
                <a:latin typeface="EKMAEP+ArialMT"/>
                <a:cs typeface="EKMAEP+ArialMT"/>
              </a:rPr>
              <a:t>•</a:t>
            </a:r>
            <a:r>
              <a:rPr dirty="0" sz="2400" spc="126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solidFill>
                  <a:srgbClr val="333333"/>
                </a:solidFill>
                <a:latin typeface="EMCHFU+MicrosoftYaHei"/>
                <a:cs typeface="EMCHFU+MicrosoftYaHei"/>
              </a:rPr>
              <a:t>切实加强高等学校风险评估工作。</a:t>
            </a:r>
          </a:p>
          <a:p>
            <a:pPr marL="0" marR="0">
              <a:lnSpc>
                <a:spcPts val="2500"/>
              </a:lnSpc>
              <a:spcBef>
                <a:spcPts val="379"/>
              </a:spcBef>
              <a:spcAft>
                <a:spcPts val="0"/>
              </a:spcAft>
            </a:pPr>
            <a:r>
              <a:rPr dirty="0" sz="2400">
                <a:solidFill>
                  <a:srgbClr val="333333"/>
                </a:solidFill>
                <a:latin typeface="EKMAEP+ArialMT"/>
                <a:cs typeface="EKMAEP+ArialMT"/>
              </a:rPr>
              <a:t>•</a:t>
            </a:r>
            <a:r>
              <a:rPr dirty="0" sz="2400" spc="126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solidFill>
                  <a:srgbClr val="333333"/>
                </a:solidFill>
                <a:latin typeface="EMCHFU+MicrosoftYaHei"/>
                <a:cs typeface="EMCHFU+MicrosoftYaHei"/>
              </a:rPr>
              <a:t>着力完善高等学校</a:t>
            </a:r>
            <a:r>
              <a:rPr dirty="0" sz="2400">
                <a:solidFill>
                  <a:srgbClr val="333333"/>
                </a:solidFill>
                <a:latin typeface="RJHGVU+MicrosoftYaHei-Bold"/>
                <a:cs typeface="RJHGVU+MicrosoftYaHei-Bold"/>
              </a:rPr>
              <a:t>重点业务</a:t>
            </a:r>
            <a:r>
              <a:rPr dirty="0" sz="2400">
                <a:solidFill>
                  <a:srgbClr val="333333"/>
                </a:solidFill>
                <a:latin typeface="EMCHFU+MicrosoftYaHei"/>
                <a:cs typeface="EMCHFU+MicrosoftYaHei"/>
              </a:rPr>
              <a:t>及高风险领域的</a:t>
            </a:r>
          </a:p>
          <a:p>
            <a:pPr marL="342900" marR="0">
              <a:lnSpc>
                <a:spcPts val="2500"/>
              </a:lnSpc>
              <a:spcBef>
                <a:spcPts val="329"/>
              </a:spcBef>
              <a:spcAft>
                <a:spcPts val="0"/>
              </a:spcAft>
            </a:pPr>
            <a:r>
              <a:rPr dirty="0" sz="2400">
                <a:solidFill>
                  <a:srgbClr val="333333"/>
                </a:solidFill>
                <a:latin typeface="EMCHFU+MicrosoftYaHei"/>
                <a:cs typeface="EMCHFU+MicrosoftYaHei"/>
              </a:rPr>
              <a:t>内部控制措施。</a:t>
            </a:r>
          </a:p>
          <a:p>
            <a:pPr marL="0" marR="0">
              <a:lnSpc>
                <a:spcPts val="2500"/>
              </a:lnSpc>
              <a:spcBef>
                <a:spcPts val="379"/>
              </a:spcBef>
              <a:spcAft>
                <a:spcPts val="0"/>
              </a:spcAft>
            </a:pPr>
            <a:r>
              <a:rPr dirty="0" sz="2400">
                <a:solidFill>
                  <a:srgbClr val="333333"/>
                </a:solidFill>
                <a:latin typeface="EKMAEP+ArialMT"/>
                <a:cs typeface="EKMAEP+ArialMT"/>
              </a:rPr>
              <a:t>•</a:t>
            </a:r>
            <a:r>
              <a:rPr dirty="0" sz="2400" spc="126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solidFill>
                  <a:srgbClr val="333333"/>
                </a:solidFill>
                <a:latin typeface="EMCHFU+MicrosoftYaHei"/>
                <a:cs typeface="EMCHFU+MicrosoftYaHei"/>
              </a:rPr>
              <a:t>全面提升高等学校内部控制的信息管理水平。</a:t>
            </a:r>
          </a:p>
          <a:p>
            <a:pPr marL="0" marR="0">
              <a:lnSpc>
                <a:spcPts val="2500"/>
              </a:lnSpc>
              <a:spcBef>
                <a:spcPts val="379"/>
              </a:spcBef>
              <a:spcAft>
                <a:spcPts val="0"/>
              </a:spcAft>
            </a:pPr>
            <a:r>
              <a:rPr dirty="0" sz="2400">
                <a:solidFill>
                  <a:srgbClr val="333333"/>
                </a:solidFill>
                <a:latin typeface="EKMAEP+ArialMT"/>
                <a:cs typeface="EKMAEP+ArialMT"/>
              </a:rPr>
              <a:t>•</a:t>
            </a:r>
            <a:r>
              <a:rPr dirty="0" sz="2400" spc="126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solidFill>
                  <a:srgbClr val="333333"/>
                </a:solidFill>
                <a:latin typeface="EMCHFU+MicrosoftYaHei"/>
                <a:cs typeface="EMCHFU+MicrosoftYaHei"/>
              </a:rPr>
              <a:t>强化高等学校内部控制评价与监督。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75677" y="3888011"/>
            <a:ext cx="53340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333333"/>
                </a:solidFill>
                <a:latin typeface="RJHGVU+MicrosoftYaHei-Bold"/>
                <a:cs typeface="RJHGVU+MicrosoftYaHei-Bold"/>
              </a:rPr>
              <a:t>强化科研管理。</a:t>
            </a:r>
            <a:r>
              <a:rPr dirty="0" sz="2400">
                <a:solidFill>
                  <a:srgbClr val="333333"/>
                </a:solidFill>
                <a:latin typeface="EMCHFU+MicrosoftYaHei"/>
                <a:cs typeface="EMCHFU+MicrosoftYaHei"/>
              </a:rPr>
              <a:t>规范开展科研项目申报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75677" y="4216941"/>
            <a:ext cx="5334000" cy="167141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333333"/>
                </a:solidFill>
                <a:latin typeface="EMCHFU+MicrosoftYaHei"/>
                <a:cs typeface="EMCHFU+MicrosoftYaHei"/>
              </a:rPr>
              <a:t>和科研合作；完善科研项目和科研经费</a:t>
            </a:r>
          </a:p>
          <a:p>
            <a:pPr marL="0" marR="0">
              <a:lnSpc>
                <a:spcPts val="2500"/>
              </a:lnSpc>
              <a:spcBef>
                <a:spcPts val="89"/>
              </a:spcBef>
              <a:spcAft>
                <a:spcPts val="0"/>
              </a:spcAft>
            </a:pPr>
            <a:r>
              <a:rPr dirty="0" sz="2400">
                <a:solidFill>
                  <a:srgbClr val="333333"/>
                </a:solidFill>
                <a:latin typeface="EMCHFU+MicrosoftYaHei"/>
                <a:cs typeface="EMCHFU+MicrosoftYaHei"/>
              </a:rPr>
              <a:t>使用管理制度，强化科研项目资金日常</a:t>
            </a:r>
          </a:p>
          <a:p>
            <a:pPr marL="0" marR="0">
              <a:lnSpc>
                <a:spcPts val="2500"/>
              </a:lnSpc>
              <a:spcBef>
                <a:spcPts val="89"/>
              </a:spcBef>
              <a:spcAft>
                <a:spcPts val="0"/>
              </a:spcAft>
            </a:pPr>
            <a:r>
              <a:rPr dirty="0" sz="2400">
                <a:solidFill>
                  <a:srgbClr val="333333"/>
                </a:solidFill>
                <a:latin typeface="EMCHFU+MicrosoftYaHei"/>
                <a:cs typeface="EMCHFU+MicrosoftYaHei"/>
              </a:rPr>
              <a:t>管理与监督，优化科研项目资金管理标</a:t>
            </a:r>
          </a:p>
          <a:p>
            <a:pPr marL="0" marR="0">
              <a:lnSpc>
                <a:spcPts val="2500"/>
              </a:lnSpc>
              <a:spcBef>
                <a:spcPts val="89"/>
              </a:spcBef>
              <a:spcAft>
                <a:spcPts val="0"/>
              </a:spcAft>
            </a:pPr>
            <a:r>
              <a:rPr dirty="0" sz="2400">
                <a:solidFill>
                  <a:srgbClr val="333333"/>
                </a:solidFill>
                <a:latin typeface="EMCHFU+MicrosoftYaHei"/>
                <a:cs typeface="EMCHFU+MicrosoftYaHei"/>
              </a:rPr>
              <a:t>准与程序；完善科研项目成果保护与转</a:t>
            </a:r>
          </a:p>
          <a:p>
            <a:pPr marL="0" marR="0">
              <a:lnSpc>
                <a:spcPts val="2500"/>
              </a:lnSpc>
              <a:spcBef>
                <a:spcPts val="89"/>
              </a:spcBef>
              <a:spcAft>
                <a:spcPts val="0"/>
              </a:spcAft>
            </a:pPr>
            <a:r>
              <a:rPr dirty="0" sz="2400">
                <a:solidFill>
                  <a:srgbClr val="333333"/>
                </a:solidFill>
                <a:latin typeface="EMCHFU+MicrosoftYaHei"/>
                <a:cs typeface="EMCHFU+MicrosoftYaHei"/>
              </a:rPr>
              <a:t>化机制。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48906" y="333844"/>
            <a:ext cx="2285364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其他报销问题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30245" y="1501778"/>
            <a:ext cx="1170940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开支范围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282940" y="1501778"/>
            <a:ext cx="1170940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报销要点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610360" y="2249398"/>
            <a:ext cx="4495800" cy="6064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45720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采购、运输、装卸及整理各种原材料、</a:t>
            </a:r>
          </a:p>
          <a:p>
            <a:pPr marL="0" marR="0">
              <a:lnSpc>
                <a:spcPts val="1875"/>
              </a:lnSpc>
              <a:spcBef>
                <a:spcPts val="724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辅助材料、低值易耗品等费用。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97865" y="2414498"/>
            <a:ext cx="838200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材料费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340475" y="2414498"/>
            <a:ext cx="5181600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填写《长安大学材料及低值易耗品出入库清单》。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6340475" y="3292703"/>
            <a:ext cx="329517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51">
                <a:solidFill>
                  <a:srgbClr val="404040"/>
                </a:solidFill>
                <a:latin typeface="DengXian"/>
                <a:cs typeface="DengXian"/>
              </a:rPr>
              <a:t>1.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5883275" y="3316833"/>
            <a:ext cx="5967727" cy="93796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640715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55">
                <a:solidFill>
                  <a:srgbClr val="404040"/>
                </a:solidFill>
                <a:latin typeface="EMCHFU+MicrosoftYaHei"/>
                <a:cs typeface="EMCHFU+MicrosoftYaHei"/>
              </a:rPr>
              <a:t>若发票内容不能体现服务明细，需由对方单位提供</a:t>
            </a:r>
          </a:p>
          <a:p>
            <a:pPr marL="0" marR="0">
              <a:lnSpc>
                <a:spcPts val="1875"/>
              </a:lnSpc>
              <a:spcBef>
                <a:spcPts val="824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测试加工报价单或服务清单，并加盖对方单位公章。</a:t>
            </a:r>
          </a:p>
          <a:p>
            <a:pPr marL="457200" marR="0">
              <a:lnSpc>
                <a:spcPts val="1875"/>
              </a:lnSpc>
              <a:spcBef>
                <a:spcPts val="634"/>
              </a:spcBef>
              <a:spcAft>
                <a:spcPts val="0"/>
              </a:spcAft>
            </a:pPr>
            <a:r>
              <a:rPr dirty="0" sz="1800" spc="51">
                <a:solidFill>
                  <a:srgbClr val="404040"/>
                </a:solidFill>
                <a:latin typeface="DengXian"/>
                <a:cs typeface="DengXian"/>
              </a:rPr>
              <a:t>2.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610360" y="3488283"/>
            <a:ext cx="4408805" cy="9620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45720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74">
                <a:solidFill>
                  <a:srgbClr val="404040"/>
                </a:solidFill>
                <a:latin typeface="EMCHFU+MicrosoftYaHei"/>
                <a:cs typeface="EMCHFU+MicrosoftYaHei"/>
              </a:rPr>
              <a:t>支付给外单位（包括我校内部独立经</a:t>
            </a:r>
          </a:p>
          <a:p>
            <a:pPr marL="0" marR="0">
              <a:lnSpc>
                <a:spcPts val="1875"/>
              </a:lnSpc>
              <a:spcBef>
                <a:spcPts val="824"/>
              </a:spcBef>
              <a:spcAft>
                <a:spcPts val="0"/>
              </a:spcAft>
            </a:pPr>
            <a:r>
              <a:rPr dirty="0" sz="1800" spc="66">
                <a:solidFill>
                  <a:srgbClr val="404040"/>
                </a:solidFill>
                <a:latin typeface="EMCHFU+MicrosoftYaHei"/>
                <a:cs typeface="EMCHFU+MicrosoftYaHei"/>
              </a:rPr>
              <a:t>济核算单位）的检验、测试、化验及加工</a:t>
            </a:r>
          </a:p>
          <a:p>
            <a:pPr marL="0" marR="0">
              <a:lnSpc>
                <a:spcPts val="1875"/>
              </a:lnSpc>
              <a:spcBef>
                <a:spcPts val="824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等费用。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583565" y="3659733"/>
            <a:ext cx="1066800" cy="6191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测试化验</a:t>
            </a:r>
          </a:p>
          <a:p>
            <a:pPr marL="114300" marR="0">
              <a:lnSpc>
                <a:spcPts val="1875"/>
              </a:lnSpc>
              <a:spcBef>
                <a:spcPts val="824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加工费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5883275" y="4002633"/>
            <a:ext cx="5967727" cy="6191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640715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55">
                <a:solidFill>
                  <a:srgbClr val="404040"/>
                </a:solidFill>
                <a:latin typeface="EMCHFU+MicrosoftYaHei"/>
                <a:cs typeface="EMCHFU+MicrosoftYaHei"/>
              </a:rPr>
              <a:t>校内测试费应通过内部转账形式报销，不得先行缴</a:t>
            </a:r>
          </a:p>
          <a:p>
            <a:pPr marL="0" marR="0">
              <a:lnSpc>
                <a:spcPts val="1875"/>
              </a:lnSpc>
              <a:spcBef>
                <a:spcPts val="824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费后使用内部收据报销至个人账户。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1610360" y="5057368"/>
            <a:ext cx="4408805" cy="9620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45720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74">
                <a:solidFill>
                  <a:srgbClr val="404040"/>
                </a:solidFill>
                <a:latin typeface="EMCHFU+MicrosoftYaHei"/>
                <a:cs typeface="EMCHFU+MicrosoftYaHei"/>
              </a:rPr>
              <a:t>相关大型仪器设备、专用科学装置等</a:t>
            </a:r>
          </a:p>
          <a:p>
            <a:pPr marL="0" marR="0">
              <a:lnSpc>
                <a:spcPts val="1875"/>
              </a:lnSpc>
              <a:spcBef>
                <a:spcPts val="824"/>
              </a:spcBef>
              <a:spcAft>
                <a:spcPts val="0"/>
              </a:spcAft>
            </a:pPr>
            <a:r>
              <a:rPr dirty="0" sz="1800" spc="66">
                <a:solidFill>
                  <a:srgbClr val="404040"/>
                </a:solidFill>
                <a:latin typeface="EMCHFU+MicrosoftYaHei"/>
                <a:cs typeface="EMCHFU+MicrosoftYaHei"/>
              </a:rPr>
              <a:t>运行发生的可以单独计量的水、电、气、</a:t>
            </a:r>
          </a:p>
          <a:p>
            <a:pPr marL="0" marR="0">
              <a:lnSpc>
                <a:spcPts val="1875"/>
              </a:lnSpc>
              <a:spcBef>
                <a:spcPts val="824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燃料消耗费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583565" y="5228818"/>
            <a:ext cx="1066800" cy="6191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燃料动力</a:t>
            </a:r>
          </a:p>
          <a:p>
            <a:pPr marL="342899" marR="0">
              <a:lnSpc>
                <a:spcPts val="1875"/>
              </a:lnSpc>
              <a:spcBef>
                <a:spcPts val="824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费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48906" y="333844"/>
            <a:ext cx="2285364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其他报销问题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551679" y="1529083"/>
            <a:ext cx="1170940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开支范围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055734" y="1529083"/>
            <a:ext cx="1170940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报销要点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164839" y="2302103"/>
            <a:ext cx="4399915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61">
                <a:solidFill>
                  <a:srgbClr val="404040"/>
                </a:solidFill>
                <a:latin typeface="EMCHFU+MicrosoftYaHei"/>
                <a:cs typeface="EMCHFU+MicrosoftYaHei"/>
              </a:rPr>
              <a:t>研究人员参加与研究项目有关的国外学术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75005" y="2471013"/>
            <a:ext cx="1981200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国际合作与交流费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886065" y="2471013"/>
            <a:ext cx="3352800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需履行国际合作处的审批手续。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2707639" y="2632303"/>
            <a:ext cx="4038600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活动或邀请外国专家来华工作的费用。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7428865" y="3311753"/>
            <a:ext cx="4422141" cy="12668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45720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81">
                <a:solidFill>
                  <a:srgbClr val="404040"/>
                </a:solidFill>
                <a:latin typeface="EMCHFU+MicrosoftYaHei"/>
                <a:cs typeface="EMCHFU+MicrosoftYaHei"/>
              </a:rPr>
              <a:t>国家自然科学基金项目报销专利申请</a:t>
            </a:r>
          </a:p>
          <a:p>
            <a:pPr marL="0" marR="0">
              <a:lnSpc>
                <a:spcPts val="1875"/>
              </a:lnSpc>
              <a:spcBef>
                <a:spcPts val="724"/>
              </a:spcBef>
              <a:spcAft>
                <a:spcPts val="0"/>
              </a:spcAft>
            </a:pPr>
            <a:r>
              <a:rPr dirty="0" sz="1800" spc="72">
                <a:solidFill>
                  <a:srgbClr val="404040"/>
                </a:solidFill>
                <a:latin typeface="EMCHFU+MicrosoftYaHei"/>
                <a:cs typeface="EMCHFU+MicrosoftYaHei"/>
              </a:rPr>
              <a:t>费，相关专利必须在项目执行期内产生、</a:t>
            </a:r>
          </a:p>
          <a:p>
            <a:pPr marL="0" marR="0">
              <a:lnSpc>
                <a:spcPts val="1875"/>
              </a:lnSpc>
              <a:spcBef>
                <a:spcPts val="724"/>
              </a:spcBef>
              <a:spcAft>
                <a:spcPts val="0"/>
              </a:spcAft>
            </a:pPr>
            <a:r>
              <a:rPr dirty="0" sz="1800" spc="72">
                <a:solidFill>
                  <a:srgbClr val="404040"/>
                </a:solidFill>
                <a:latin typeface="EMCHFU+MicrosoftYaHei"/>
                <a:cs typeface="EMCHFU+MicrosoftYaHei"/>
              </a:rPr>
              <a:t>与项目直接相关，且在国家知识产权局声</a:t>
            </a:r>
          </a:p>
          <a:p>
            <a:pPr marL="0" marR="0">
              <a:lnSpc>
                <a:spcPts val="1875"/>
              </a:lnSpc>
              <a:spcBef>
                <a:spcPts val="724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明由该项目资助。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2707639" y="3467963"/>
            <a:ext cx="4857115" cy="9620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45720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61">
                <a:solidFill>
                  <a:srgbClr val="404040"/>
                </a:solidFill>
                <a:latin typeface="EMCHFU+MicrosoftYaHei"/>
                <a:cs typeface="EMCHFU+MicrosoftYaHei"/>
              </a:rPr>
              <a:t>包括出版费、资料费、专用软件购买费、</a:t>
            </a:r>
          </a:p>
          <a:p>
            <a:pPr marL="0" marR="0">
              <a:lnSpc>
                <a:spcPts val="1875"/>
              </a:lnSpc>
              <a:spcBef>
                <a:spcPts val="824"/>
              </a:spcBef>
              <a:spcAft>
                <a:spcPts val="0"/>
              </a:spcAft>
            </a:pPr>
            <a:r>
              <a:rPr dirty="0" sz="1800" spc="55">
                <a:solidFill>
                  <a:srgbClr val="404040"/>
                </a:solidFill>
                <a:latin typeface="EMCHFU+MicrosoftYaHei"/>
                <a:cs typeface="EMCHFU+MicrosoftYaHei"/>
              </a:rPr>
              <a:t>文献检索费、专业通信费、专利申请及其他知</a:t>
            </a:r>
          </a:p>
          <a:p>
            <a:pPr marL="0" marR="0">
              <a:lnSpc>
                <a:spcPts val="1875"/>
              </a:lnSpc>
              <a:spcBef>
                <a:spcPts val="824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识产权事务等费用。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528319" y="3639413"/>
            <a:ext cx="2274448" cy="6191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出版/文献/信息传播/</a:t>
            </a:r>
          </a:p>
          <a:p>
            <a:pPr marL="260985" marR="0">
              <a:lnSpc>
                <a:spcPts val="1875"/>
              </a:lnSpc>
              <a:spcBef>
                <a:spcPts val="824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知识产权事务费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7886065" y="4849088"/>
            <a:ext cx="335867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101">
                <a:solidFill>
                  <a:srgbClr val="404040"/>
                </a:solidFill>
                <a:latin typeface="DengXian"/>
                <a:cs typeface="DengXian"/>
              </a:rPr>
              <a:t>1.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8082915" y="4873218"/>
            <a:ext cx="3768087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104">
                <a:solidFill>
                  <a:srgbClr val="404040"/>
                </a:solidFill>
                <a:latin typeface="EMCHFU+MicrosoftYaHei"/>
                <a:cs typeface="EMCHFU+MicrosoftYaHei"/>
              </a:rPr>
              <a:t>报销时须出具项目负责人审核签字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7428865" y="5216118"/>
            <a:ext cx="4495800" cy="6191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的咨询内容相关证明材料，注明发放依据、</a:t>
            </a:r>
          </a:p>
          <a:p>
            <a:pPr marL="0" marR="0">
              <a:lnSpc>
                <a:spcPts val="1875"/>
              </a:lnSpc>
              <a:spcBef>
                <a:spcPts val="824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发放事由等事项。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1017905" y="5559018"/>
            <a:ext cx="1295400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专家咨询费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3164839" y="5559018"/>
            <a:ext cx="3810000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支付给临时聘请的咨询专家的费用。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7886065" y="5877788"/>
            <a:ext cx="335867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101">
                <a:solidFill>
                  <a:srgbClr val="404040"/>
                </a:solidFill>
                <a:latin typeface="DengXian"/>
                <a:cs typeface="DengXian"/>
              </a:rPr>
              <a:t>2.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8082915" y="5901918"/>
            <a:ext cx="3768087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104">
                <a:solidFill>
                  <a:srgbClr val="404040"/>
                </a:solidFill>
                <a:latin typeface="EMCHFU+MicrosoftYaHei"/>
                <a:cs typeface="EMCHFU+MicrosoftYaHei"/>
              </a:rPr>
              <a:t>不得支付给参与项目研究及其管理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7428865" y="6244818"/>
            <a:ext cx="1981200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相关的工作人员。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48906" y="333844"/>
            <a:ext cx="2285364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其他报销问题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691890" y="1609728"/>
            <a:ext cx="1170940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开支范围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626475" y="1609728"/>
            <a:ext cx="1170940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报销要点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15339" y="2488158"/>
            <a:ext cx="5890894" cy="16478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487805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62">
                <a:solidFill>
                  <a:srgbClr val="404040"/>
                </a:solidFill>
                <a:latin typeface="EMCHFU+MicrosoftYaHei"/>
                <a:cs typeface="EMCHFU+MicrosoftYaHei"/>
              </a:rPr>
              <a:t>支付给参与项目的研究生、博士后、访问</a:t>
            </a:r>
          </a:p>
          <a:p>
            <a:pPr marL="1030605" marR="0">
              <a:lnSpc>
                <a:spcPts val="1875"/>
              </a:lnSpc>
              <a:spcBef>
                <a:spcPts val="824"/>
              </a:spcBef>
              <a:spcAft>
                <a:spcPts val="0"/>
              </a:spcAft>
            </a:pPr>
            <a:r>
              <a:rPr dirty="0" sz="1800" spc="56">
                <a:solidFill>
                  <a:srgbClr val="404040"/>
                </a:solidFill>
                <a:latin typeface="EMCHFU+MicrosoftYaHei"/>
                <a:cs typeface="EMCHFU+MicrosoftYaHei"/>
              </a:rPr>
              <a:t>学者以及项目聘用的研究人员、科研辅助人员</a:t>
            </a:r>
          </a:p>
          <a:p>
            <a:pPr marL="0" marR="0">
              <a:lnSpc>
                <a:spcPts val="1875"/>
              </a:lnSpc>
              <a:spcBef>
                <a:spcPts val="824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劳务费</a:t>
            </a:r>
            <a:r>
              <a:rPr dirty="0" sz="1800" spc="2181">
                <a:solidFill>
                  <a:srgbClr val="404040"/>
                </a:solidFill>
                <a:latin typeface="EMCHFU+MicrosoftYaHei"/>
                <a:cs typeface="EMCHFU+MicrosoftYaHei"/>
              </a:rPr>
              <a:t> </a:t>
            </a:r>
            <a:r>
              <a:rPr dirty="0" sz="1800" spc="56">
                <a:solidFill>
                  <a:srgbClr val="404040"/>
                </a:solidFill>
                <a:latin typeface="EMCHFU+MicrosoftYaHei"/>
                <a:cs typeface="EMCHFU+MicrosoftYaHei"/>
              </a:rPr>
              <a:t>等的劳务费用，以及支付给临时聘请的咨询专</a:t>
            </a:r>
          </a:p>
          <a:p>
            <a:pPr marL="1030605" marR="0">
              <a:lnSpc>
                <a:spcPts val="1875"/>
              </a:lnSpc>
              <a:spcBef>
                <a:spcPts val="824"/>
              </a:spcBef>
              <a:spcAft>
                <a:spcPts val="0"/>
              </a:spcAft>
            </a:pPr>
            <a:r>
              <a:rPr dirty="0" sz="1800" spc="56">
                <a:solidFill>
                  <a:srgbClr val="404040"/>
                </a:solidFill>
                <a:latin typeface="EMCHFU+MicrosoftYaHei"/>
                <a:cs typeface="EMCHFU+MicrosoftYaHei"/>
              </a:rPr>
              <a:t>家的费用。科研外聘人员相关费用也纳入劳务</a:t>
            </a:r>
          </a:p>
          <a:p>
            <a:pPr marL="1030605" marR="0">
              <a:lnSpc>
                <a:spcPts val="1875"/>
              </a:lnSpc>
              <a:spcBef>
                <a:spcPts val="824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费开支。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027544" y="2650718"/>
            <a:ext cx="330787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62">
                <a:solidFill>
                  <a:srgbClr val="404040"/>
                </a:solidFill>
                <a:latin typeface="DengXian"/>
                <a:cs typeface="DengXian"/>
              </a:rPr>
              <a:t>1.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213600" y="2674848"/>
            <a:ext cx="4637405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60">
                <a:solidFill>
                  <a:srgbClr val="404040"/>
                </a:solidFill>
                <a:latin typeface="EMCHFU+MicrosoftYaHei"/>
                <a:cs typeface="EMCHFU+MicrosoftYaHei"/>
              </a:rPr>
              <a:t>给</a:t>
            </a:r>
            <a:r>
              <a:rPr dirty="0" sz="1800" spc="60">
                <a:solidFill>
                  <a:srgbClr val="404040"/>
                </a:solidFill>
                <a:latin typeface="RJHGVU+MicrosoftYaHei-Bold"/>
                <a:cs typeface="RJHGVU+MicrosoftYaHei-Bold"/>
              </a:rPr>
              <a:t>校内在职教职工</a:t>
            </a:r>
            <a:r>
              <a:rPr dirty="0" sz="1800" spc="63">
                <a:solidFill>
                  <a:srgbClr val="404040"/>
                </a:solidFill>
                <a:latin typeface="EMCHFU+MicrosoftYaHei"/>
                <a:cs typeface="EMCHFU+MicrosoftYaHei"/>
              </a:rPr>
              <a:t>发放劳务费时，报销单</a:t>
            </a:r>
            <a:r>
              <a:rPr dirty="0" sz="1800">
                <a:solidFill>
                  <a:srgbClr val="404040"/>
                </a:solidFill>
                <a:latin typeface="RJHGVU+MicrosoftYaHei-Bold"/>
                <a:cs typeface="RJHGVU+MicrosoftYaHei-Bold"/>
              </a:rPr>
              <a:t>需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6570344" y="3005048"/>
            <a:ext cx="2667000" cy="58236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RJHGVU+MicrosoftYaHei-Bold"/>
                <a:cs typeface="RJHGVU+MicrosoftYaHei-Bold"/>
              </a:rPr>
              <a:t>加盖人事处劳资科印章。</a:t>
            </a:r>
          </a:p>
          <a:p>
            <a:pPr marL="457200" marR="0">
              <a:lnSpc>
                <a:spcPts val="1875"/>
              </a:lnSpc>
              <a:spcBef>
                <a:spcPts val="534"/>
              </a:spcBef>
              <a:spcAft>
                <a:spcPts val="0"/>
              </a:spcAft>
            </a:pPr>
            <a:r>
              <a:rPr dirty="0" sz="1800" spc="56" b="1">
                <a:solidFill>
                  <a:srgbClr val="404040"/>
                </a:solidFill>
                <a:latin typeface="DengXian"/>
                <a:cs typeface="DengXian"/>
              </a:rPr>
              <a:t>2.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7223759" y="3335248"/>
            <a:ext cx="4627240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56">
                <a:solidFill>
                  <a:srgbClr val="404040"/>
                </a:solidFill>
                <a:latin typeface="EMCHFU+MicrosoftYaHei"/>
                <a:cs typeface="EMCHFU+MicrosoftYaHei"/>
              </a:rPr>
              <a:t>报销时须出具项目负责人审核签字的证明材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6570344" y="3665448"/>
            <a:ext cx="4038600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料，注明发放依据、发放事由等事项。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701040" y="4970373"/>
            <a:ext cx="1066800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市内交通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2303145" y="4970373"/>
            <a:ext cx="4403089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62">
                <a:solidFill>
                  <a:srgbClr val="404040"/>
                </a:solidFill>
                <a:latin typeface="EMCHFU+MicrosoftYaHei"/>
                <a:cs typeface="EMCHFU+MicrosoftYaHei"/>
              </a:rPr>
              <a:t>除国家级项目外，因科研考察、调研和测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7027544" y="4970373"/>
            <a:ext cx="4823465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40">
                <a:solidFill>
                  <a:srgbClr val="404040"/>
                </a:solidFill>
                <a:latin typeface="EMCHFU+MicrosoftYaHei"/>
                <a:cs typeface="EMCHFU+MicrosoftYaHei"/>
              </a:rPr>
              <a:t>填写《长安大学科研用车燃料使用清单》，并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815339" y="5300573"/>
            <a:ext cx="8422004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燃料费</a:t>
            </a:r>
            <a:r>
              <a:rPr dirty="0" sz="1800" spc="2181">
                <a:solidFill>
                  <a:srgbClr val="404040"/>
                </a:solidFill>
                <a:latin typeface="EMCHFU+MicrosoftYaHei"/>
                <a:cs typeface="EMCHFU+MicrosoftYaHei"/>
              </a:rPr>
              <a:t> </a:t>
            </a: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试检测等工作，在常驻地</a:t>
            </a:r>
            <a:r>
              <a:rPr dirty="0" sz="1800">
                <a:solidFill>
                  <a:srgbClr val="404040"/>
                </a:solidFill>
                <a:latin typeface="RJHGVU+MicrosoftYaHei-Bold"/>
                <a:cs typeface="RJHGVU+MicrosoftYaHei-Bold"/>
              </a:rPr>
              <a:t>西安市内</a:t>
            </a:r>
            <a:r>
              <a:rPr dirty="0" sz="1800" spc="-34">
                <a:solidFill>
                  <a:srgbClr val="404040"/>
                </a:solidFill>
                <a:latin typeface="EMCHFU+MicrosoftYaHei"/>
                <a:cs typeface="EMCHFU+MicrosoftYaHei"/>
              </a:rPr>
              <a:t>产生的费用。由项目负责人签字审核。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48906" y="325030"/>
            <a:ext cx="2285364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其他报销问题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881448" y="1842977"/>
            <a:ext cx="1170940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开支范围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268662" y="1842977"/>
            <a:ext cx="1170940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报销要点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80308" y="2614726"/>
            <a:ext cx="4628513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57">
                <a:solidFill>
                  <a:srgbClr val="404040"/>
                </a:solidFill>
                <a:latin typeface="EMCHFU+MicrosoftYaHei"/>
                <a:cs typeface="EMCHFU+MicrosoftYaHei"/>
              </a:rPr>
              <a:t>横向科研项目因工作需要与项目研究直接相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872933" y="2786176"/>
            <a:ext cx="3959863" cy="6191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45720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91">
                <a:solidFill>
                  <a:srgbClr val="404040"/>
                </a:solidFill>
                <a:latin typeface="EMCHFU+MicrosoftYaHei"/>
                <a:cs typeface="EMCHFU+MicrosoftYaHei"/>
              </a:rPr>
              <a:t>需填写《长安大学科研业务接待</a:t>
            </a:r>
          </a:p>
          <a:p>
            <a:pPr marL="0" marR="0">
              <a:lnSpc>
                <a:spcPts val="1875"/>
              </a:lnSpc>
              <a:spcBef>
                <a:spcPts val="824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住宿费报销清单》，凭票据实报销。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049858" y="2957626"/>
            <a:ext cx="6958963" cy="6191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业务接待住宿费</a:t>
            </a:r>
            <a:r>
              <a:rPr dirty="0" sz="1800" spc="1617">
                <a:solidFill>
                  <a:srgbClr val="404040"/>
                </a:solidFill>
                <a:latin typeface="EMCHFU+MicrosoftYaHei"/>
                <a:cs typeface="EMCHFU+MicrosoftYaHei"/>
              </a:rPr>
              <a:t> </a:t>
            </a:r>
            <a:r>
              <a:rPr dirty="0" sz="1800" spc="51">
                <a:solidFill>
                  <a:srgbClr val="404040"/>
                </a:solidFill>
                <a:latin typeface="EMCHFU+MicrosoftYaHei"/>
                <a:cs typeface="EMCHFU+MicrosoftYaHei"/>
              </a:rPr>
              <a:t>关的国内委托或合作单位开展科研交流活动发生</a:t>
            </a:r>
          </a:p>
          <a:p>
            <a:pPr marL="1873250" marR="0">
              <a:lnSpc>
                <a:spcPts val="1875"/>
              </a:lnSpc>
              <a:spcBef>
                <a:spcPts val="824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的住宿费。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854583" y="4454918"/>
            <a:ext cx="10857230" cy="6191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1.上述费用支出中涉及外协、外购的，均应严格按《长安大学科研项目外协（外购）合同管理实施细则》以</a:t>
            </a:r>
          </a:p>
          <a:p>
            <a:pPr marL="0" marR="0">
              <a:lnSpc>
                <a:spcPts val="1875"/>
              </a:lnSpc>
              <a:spcBef>
                <a:spcPts val="824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及学校与货物、服务采购和招标相关的文件执行。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854583" y="5140718"/>
            <a:ext cx="7656830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2.学生及临聘人员从事科研活动发生的支出，可以不使用公务卡进行结算。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32814" y="1693250"/>
            <a:ext cx="1207754" cy="10974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41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0">
                <a:solidFill>
                  <a:srgbClr val="bfbfbf"/>
                </a:solidFill>
                <a:latin typeface="Impact"/>
                <a:cs typeface="Impact"/>
              </a:rPr>
              <a:t>02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39673" y="4730884"/>
            <a:ext cx="1534160" cy="92609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004386"/>
                </a:solidFill>
                <a:latin typeface="EKMAEP+ArialMT"/>
                <a:cs typeface="EKMAEP+ArialMT"/>
              </a:rPr>
              <a:t>•</a:t>
            </a:r>
            <a:r>
              <a:rPr dirty="0" sz="2400" spc="-160">
                <a:solidFill>
                  <a:srgbClr val="004386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solidFill>
                  <a:srgbClr val="004386"/>
                </a:solidFill>
                <a:latin typeface="RJHGVU+MicrosoftYaHei-Bold"/>
                <a:cs typeface="RJHGVU+MicrosoftYaHei-Bold"/>
              </a:rPr>
              <a:t>票据管理</a:t>
            </a:r>
          </a:p>
          <a:p>
            <a:pPr marL="0" marR="0">
              <a:lnSpc>
                <a:spcPts val="2500"/>
              </a:lnSpc>
              <a:spcBef>
                <a:spcPts val="1990"/>
              </a:spcBef>
              <a:spcAft>
                <a:spcPts val="0"/>
              </a:spcAft>
            </a:pPr>
            <a:r>
              <a:rPr dirty="0" sz="2400">
                <a:solidFill>
                  <a:srgbClr val="004386"/>
                </a:solidFill>
                <a:latin typeface="EKMAEP+ArialMT"/>
                <a:cs typeface="EKMAEP+ArialMT"/>
              </a:rPr>
              <a:t>•</a:t>
            </a:r>
            <a:r>
              <a:rPr dirty="0" sz="2400" spc="-160">
                <a:solidFill>
                  <a:srgbClr val="004386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solidFill>
                  <a:srgbClr val="004386"/>
                </a:solidFill>
                <a:latin typeface="RJHGVU+MicrosoftYaHei-Bold"/>
                <a:cs typeface="RJHGVU+MicrosoftYaHei-Bold"/>
              </a:rPr>
              <a:t>结题管理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141472" y="4730884"/>
            <a:ext cx="1559369" cy="92609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004386"/>
                </a:solidFill>
                <a:latin typeface="EKMAEP+ArialMT"/>
                <a:cs typeface="EKMAEP+ArialMT"/>
              </a:rPr>
              <a:t>•</a:t>
            </a:r>
            <a:r>
              <a:rPr dirty="0" sz="2400" spc="-160">
                <a:solidFill>
                  <a:srgbClr val="004386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solidFill>
                  <a:srgbClr val="004386"/>
                </a:solidFill>
                <a:latin typeface="RJHGVU+MicrosoftYaHei-Bold"/>
                <a:cs typeface="RJHGVU+MicrosoftYaHei-Bold"/>
              </a:rPr>
              <a:t>上账管理</a:t>
            </a:r>
          </a:p>
          <a:p>
            <a:pPr marL="25209" marR="0">
              <a:lnSpc>
                <a:spcPts val="2500"/>
              </a:lnSpc>
              <a:spcBef>
                <a:spcPts val="1990"/>
              </a:spcBef>
              <a:spcAft>
                <a:spcPts val="0"/>
              </a:spcAft>
            </a:pPr>
            <a:r>
              <a:rPr dirty="0" sz="2400">
                <a:solidFill>
                  <a:srgbClr val="004386"/>
                </a:solidFill>
                <a:latin typeface="EKMAEP+ArialMT"/>
                <a:cs typeface="EKMAEP+ArialMT"/>
              </a:rPr>
              <a:t>•</a:t>
            </a:r>
            <a:r>
              <a:rPr dirty="0" sz="2400" spc="-160">
                <a:solidFill>
                  <a:srgbClr val="004386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solidFill>
                  <a:srgbClr val="004386"/>
                </a:solidFill>
                <a:latin typeface="RJHGVU+MicrosoftYaHei-Bold"/>
                <a:cs typeface="RJHGVU+MicrosoftYaHei-Bold"/>
              </a:rPr>
              <a:t>科研服务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48906" y="325030"/>
            <a:ext cx="1574164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票据管理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48906" y="325030"/>
            <a:ext cx="1574164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票据管理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678718" y="2095258"/>
            <a:ext cx="2308859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信息门户-新财务平台</a:t>
            </a: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48906" y="325030"/>
            <a:ext cx="1574164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票据管理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629586" y="1481107"/>
            <a:ext cx="858391" cy="2491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4472c4"/>
                </a:solidFill>
                <a:latin typeface="EMCHFU+MicrosoftYaHei"/>
                <a:cs typeface="EMCHFU+MicrosoftYaHei"/>
              </a:rPr>
              <a:t>一、6%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11276" y="1516617"/>
            <a:ext cx="858391" cy="2491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4472c4"/>
                </a:solidFill>
                <a:latin typeface="EMCHFU+MicrosoftYaHei"/>
                <a:cs typeface="EMCHFU+MicrosoftYaHei"/>
              </a:rPr>
              <a:t>一、6%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602395" y="1771878"/>
            <a:ext cx="3124200" cy="55061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科研费、试验费、设计费、咨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询费、测试费、课题费等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11276" y="1847659"/>
            <a:ext cx="3352800" cy="55061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科研费、试验费、设计费、咨询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费、测试费、课题费等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821502" y="1857471"/>
            <a:ext cx="457200" cy="291601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1b4f80"/>
                </a:solidFill>
                <a:latin typeface="EMCHFU+MicrosoftYaHei"/>
                <a:cs typeface="EMCHFU+MicrosoftYaHei"/>
              </a:rPr>
              <a:t>增</a:t>
            </a:r>
          </a:p>
          <a:p>
            <a:pPr marL="0" marR="0">
              <a:lnSpc>
                <a:spcPts val="2500"/>
              </a:lnSpc>
              <a:spcBef>
                <a:spcPts val="379"/>
              </a:spcBef>
              <a:spcAft>
                <a:spcPts val="0"/>
              </a:spcAft>
            </a:pPr>
            <a:r>
              <a:rPr dirty="0" sz="2400">
                <a:solidFill>
                  <a:srgbClr val="1b4f80"/>
                </a:solidFill>
                <a:latin typeface="EMCHFU+MicrosoftYaHei"/>
                <a:cs typeface="EMCHFU+MicrosoftYaHei"/>
              </a:rPr>
              <a:t>值</a:t>
            </a:r>
          </a:p>
          <a:p>
            <a:pPr marL="0" marR="0">
              <a:lnSpc>
                <a:spcPts val="2500"/>
              </a:lnSpc>
              <a:spcBef>
                <a:spcPts val="379"/>
              </a:spcBef>
              <a:spcAft>
                <a:spcPts val="0"/>
              </a:spcAft>
            </a:pPr>
            <a:r>
              <a:rPr dirty="0" sz="2400">
                <a:solidFill>
                  <a:srgbClr val="1b4f80"/>
                </a:solidFill>
                <a:latin typeface="EMCHFU+MicrosoftYaHei"/>
                <a:cs typeface="EMCHFU+MicrosoftYaHei"/>
              </a:rPr>
              <a:t>税</a:t>
            </a:r>
          </a:p>
          <a:p>
            <a:pPr marL="0" marR="0">
              <a:lnSpc>
                <a:spcPts val="2500"/>
              </a:lnSpc>
              <a:spcBef>
                <a:spcPts val="329"/>
              </a:spcBef>
              <a:spcAft>
                <a:spcPts val="0"/>
              </a:spcAft>
            </a:pPr>
            <a:r>
              <a:rPr dirty="0" sz="2400">
                <a:solidFill>
                  <a:srgbClr val="1b4f80"/>
                </a:solidFill>
                <a:latin typeface="EMCHFU+MicrosoftYaHei"/>
                <a:cs typeface="EMCHFU+MicrosoftYaHei"/>
              </a:rPr>
              <a:t>发</a:t>
            </a:r>
          </a:p>
          <a:p>
            <a:pPr marL="0" marR="0">
              <a:lnSpc>
                <a:spcPts val="2500"/>
              </a:lnSpc>
              <a:spcBef>
                <a:spcPts val="379"/>
              </a:spcBef>
              <a:spcAft>
                <a:spcPts val="0"/>
              </a:spcAft>
            </a:pPr>
            <a:r>
              <a:rPr dirty="0" sz="2400">
                <a:solidFill>
                  <a:srgbClr val="1b4f80"/>
                </a:solidFill>
                <a:latin typeface="EMCHFU+MicrosoftYaHei"/>
                <a:cs typeface="EMCHFU+MicrosoftYaHei"/>
              </a:rPr>
              <a:t>票</a:t>
            </a:r>
          </a:p>
          <a:p>
            <a:pPr marL="0" marR="0">
              <a:lnSpc>
                <a:spcPts val="2500"/>
              </a:lnSpc>
              <a:spcBef>
                <a:spcPts val="379"/>
              </a:spcBef>
              <a:spcAft>
                <a:spcPts val="0"/>
              </a:spcAft>
            </a:pPr>
            <a:r>
              <a:rPr dirty="0" sz="2400">
                <a:solidFill>
                  <a:srgbClr val="1b4f80"/>
                </a:solidFill>
                <a:latin typeface="EMCHFU+MicrosoftYaHei"/>
                <a:cs typeface="EMCHFU+MicrosoftYaHei"/>
              </a:rPr>
              <a:t>内</a:t>
            </a:r>
          </a:p>
          <a:p>
            <a:pPr marL="0" marR="0">
              <a:lnSpc>
                <a:spcPts val="2500"/>
              </a:lnSpc>
              <a:spcBef>
                <a:spcPts val="379"/>
              </a:spcBef>
              <a:spcAft>
                <a:spcPts val="0"/>
              </a:spcAft>
            </a:pPr>
            <a:r>
              <a:rPr dirty="0" sz="2400">
                <a:solidFill>
                  <a:srgbClr val="1b4f80"/>
                </a:solidFill>
                <a:latin typeface="EMCHFU+MicrosoftYaHei"/>
                <a:cs typeface="EMCHFU+MicrosoftYaHei"/>
              </a:rPr>
              <a:t>容</a:t>
            </a:r>
          </a:p>
          <a:p>
            <a:pPr marL="0" marR="0">
              <a:lnSpc>
                <a:spcPts val="2500"/>
              </a:lnSpc>
              <a:spcBef>
                <a:spcPts val="379"/>
              </a:spcBef>
              <a:spcAft>
                <a:spcPts val="0"/>
              </a:spcAft>
            </a:pPr>
            <a:r>
              <a:rPr dirty="0" sz="2400">
                <a:solidFill>
                  <a:srgbClr val="1b4f80"/>
                </a:solidFill>
                <a:latin typeface="EMCHFU+MicrosoftYaHei"/>
                <a:cs typeface="EMCHFU+MicrosoftYaHei"/>
              </a:rPr>
              <a:t>及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346780" y="2687468"/>
            <a:ext cx="858391" cy="2491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4472c4"/>
                </a:solidFill>
                <a:latin typeface="EMCHFU+MicrosoftYaHei"/>
                <a:cs typeface="EMCHFU+MicrosoftYaHei"/>
              </a:rPr>
              <a:t>二、3%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511276" y="2775441"/>
            <a:ext cx="858391" cy="2491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4472c4"/>
                </a:solidFill>
                <a:latin typeface="EMCHFU+MicrosoftYaHei"/>
                <a:cs typeface="EMCHFU+MicrosoftYaHei"/>
              </a:rPr>
              <a:t>二、3%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9302356" y="3029406"/>
            <a:ext cx="1066800" cy="109925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技术服务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技术咨询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技术开发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技术转让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511276" y="3106483"/>
            <a:ext cx="1066800" cy="109925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技术服务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技术咨询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技术开发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技术转让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3828643" y="3595115"/>
            <a:ext cx="1574165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ffffff"/>
                </a:solidFill>
                <a:latin typeface="EMCHFU+MicrosoftYaHei"/>
                <a:cs typeface="EMCHFU+MicrosoftYaHei"/>
              </a:rPr>
              <a:t>普通发票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6623342" y="3595115"/>
            <a:ext cx="1574165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ffffff"/>
                </a:solidFill>
                <a:latin typeface="EMCHFU+MicrosoftYaHei"/>
                <a:cs typeface="EMCHFU+MicrosoftYaHei"/>
              </a:rPr>
              <a:t>专用发票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6460781" y="4553987"/>
            <a:ext cx="1980565" cy="2491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甲方必须是</a:t>
            </a:r>
            <a:r>
              <a:rPr dirty="0" sz="1600">
                <a:solidFill>
                  <a:srgbClr val="ff0000"/>
                </a:solidFill>
                <a:latin typeface="EMCHFU+MicrosoftYaHei"/>
                <a:cs typeface="EMCHFU+MicrosoftYaHei"/>
              </a:rPr>
              <a:t>一般纳税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511276" y="4639559"/>
            <a:ext cx="2077719" cy="2491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4472c4"/>
                </a:solidFill>
                <a:latin typeface="EMCHFU+MicrosoftYaHei"/>
                <a:cs typeface="EMCHFU+MicrosoftYaHei"/>
              </a:rPr>
              <a:t>三、0%（免税发票）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5821502" y="4783551"/>
            <a:ext cx="2621115" cy="72145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1b4f80"/>
                </a:solidFill>
                <a:latin typeface="EMCHFU+MicrosoftYaHei"/>
                <a:cs typeface="EMCHFU+MicrosoftYaHei"/>
              </a:rPr>
              <a:t>税</a:t>
            </a:r>
            <a:r>
              <a:rPr dirty="0" sz="2400" spc="523">
                <a:solidFill>
                  <a:srgbClr val="1b4f80"/>
                </a:solidFill>
                <a:latin typeface="EMCHFU+MicrosoftYaHei"/>
                <a:cs typeface="EMCHFU+MicrosoftYaHei"/>
              </a:rPr>
              <a:t> </a:t>
            </a:r>
            <a:r>
              <a:rPr dirty="0" sz="2400" baseline="23420">
                <a:solidFill>
                  <a:srgbClr val="ff0000"/>
                </a:solidFill>
                <a:latin typeface="EMCHFU+MicrosoftYaHei"/>
                <a:cs typeface="EMCHFU+MicrosoftYaHei"/>
              </a:rPr>
              <a:t>人</a:t>
            </a:r>
            <a:r>
              <a:rPr dirty="0" sz="2400" baseline="23420">
                <a:solidFill>
                  <a:srgbClr val="000000"/>
                </a:solidFill>
                <a:latin typeface="EMCHFU+MicrosoftYaHei"/>
                <a:cs typeface="EMCHFU+MicrosoftYaHei"/>
              </a:rPr>
              <a:t>，才能申请开专票</a:t>
            </a:r>
            <a:r>
              <a:rPr dirty="0" sz="2100" baseline="33458">
                <a:solidFill>
                  <a:srgbClr val="000000"/>
                </a:solidFill>
                <a:latin typeface="EMCHFU+MicrosoftYaHei"/>
                <a:cs typeface="EMCHFU+MicrosoftYaHei"/>
              </a:rPr>
              <a:t>。</a:t>
            </a:r>
          </a:p>
          <a:p>
            <a:pPr marL="0" marR="0">
              <a:lnSpc>
                <a:spcPts val="2500"/>
              </a:lnSpc>
              <a:spcBef>
                <a:spcPts val="379"/>
              </a:spcBef>
              <a:spcAft>
                <a:spcPts val="0"/>
              </a:spcAft>
            </a:pPr>
            <a:r>
              <a:rPr dirty="0" sz="2400">
                <a:solidFill>
                  <a:srgbClr val="1b4f80"/>
                </a:solidFill>
                <a:latin typeface="EMCHFU+MicrosoftYaHei"/>
                <a:cs typeface="EMCHFU+MicrosoftYaHei"/>
              </a:rPr>
              <a:t>率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8908186" y="4783721"/>
            <a:ext cx="2901069" cy="109925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5092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专用发票的增值税额可以为</a:t>
            </a:r>
          </a:p>
          <a:p>
            <a:pPr marL="5092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甲方抵扣税款，普通发票没</a:t>
            </a:r>
          </a:p>
          <a:p>
            <a:pPr marL="5092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有这个作用。因此普通发票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有0%而</a:t>
            </a:r>
            <a:r>
              <a:rPr dirty="0" sz="1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专用发票没有0%</a:t>
            </a: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。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511276" y="4970614"/>
            <a:ext cx="1066800" cy="55061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RJHGVU+MicrosoftYaHei-Bold"/>
                <a:cs typeface="RJHGVU+MicrosoftYaHei-Bold"/>
              </a:rPr>
              <a:t>技术开发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RJHGVU+MicrosoftYaHei-Bold"/>
                <a:cs typeface="RJHGVU+MicrosoftYaHei-Bold"/>
              </a:rPr>
              <a:t>技术转让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424306" y="5616942"/>
            <a:ext cx="4038600" cy="55061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免税发票只免除增值税，不免除小税种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（印花税）。</a:t>
            </a:r>
          </a:p>
        </p:txBody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48906" y="325030"/>
            <a:ext cx="1574164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票据管理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662783" y="1617251"/>
            <a:ext cx="28956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4472c4"/>
                </a:solidFill>
                <a:latin typeface="EMCHFU+MicrosoftYaHei"/>
                <a:cs typeface="EMCHFU+MicrosoftYaHei"/>
              </a:rPr>
              <a:t>选择专票还是普票？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662783" y="2032837"/>
            <a:ext cx="6781800" cy="82493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对于科研人员，没有任何区别。对于甲方，专用发票的增值税额可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以为甲方抵扣税款，普通发票没有这个作用。因此申请开票前，需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与甲方沟通好。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223764" y="3242635"/>
            <a:ext cx="6994884" cy="14792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4472c4"/>
                </a:solidFill>
                <a:latin typeface="EMCHFU+MicrosoftYaHei"/>
                <a:cs typeface="EMCHFU+MicrosoftYaHei"/>
              </a:rPr>
              <a:t>选择电子发票还是纸质发票？</a:t>
            </a:r>
          </a:p>
          <a:p>
            <a:pPr marL="0" marR="0">
              <a:lnSpc>
                <a:spcPts val="1875"/>
              </a:lnSpc>
              <a:spcBef>
                <a:spcPts val="491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2024年12月起，全国推广应用“数电发票”，无论开具专票还是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普票，均为电子发票。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另外自2024年6月起，我校“中央行政事业单位资金往来结算票据”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也已全面电子化，不再开具纸质票据。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111438" y="4880199"/>
            <a:ext cx="38100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4472c4"/>
                </a:solidFill>
                <a:latin typeface="EMCHFU+MicrosoftYaHei"/>
                <a:cs typeface="EMCHFU+MicrosoftYaHei"/>
              </a:rPr>
              <a:t>发票内容和税率怎么选择？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147430" y="5305437"/>
            <a:ext cx="8382000" cy="82493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发票内容和税率是固定搭配。根据科研合同选择对应的发票内容及税率。免税发票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（0%）需先在科研院办理技术合同认定，认定结果为“技术开发或者技术转让”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的，可以选择申请0%发票，也可放弃优惠，选择3%发票。（需与甲方沟通好</a:t>
            </a: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 </a:t>
            </a: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）</a:t>
            </a:r>
          </a:p>
        </p:txBody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48906" y="325030"/>
            <a:ext cx="1574164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票据管理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074164" y="1233292"/>
            <a:ext cx="28956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4472c4"/>
                </a:solidFill>
                <a:latin typeface="EMCHFU+MicrosoftYaHei"/>
                <a:cs typeface="EMCHFU+MicrosoftYaHei"/>
              </a:rPr>
              <a:t>哪些项目可以扣税？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698929" y="1658619"/>
            <a:ext cx="8847683" cy="82493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横向+纵C类项目/个人创新发展基金项目。财务项目编码开头为“22”、“2118”、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“2119”、“2140”、“6003”，开票时需在项目中扣除增值税、小税种等税金，免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税发票只免除增值税，不免除小税种。因此只要是发票就需要提供扣税项目。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832754" y="2969433"/>
            <a:ext cx="38100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4472c4"/>
                </a:solidFill>
                <a:latin typeface="EMCHFU+MicrosoftYaHei"/>
                <a:cs typeface="EMCHFU+MicrosoftYaHei"/>
              </a:rPr>
              <a:t>扣税项目余额不够怎么办？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788621" y="3407384"/>
            <a:ext cx="5638800" cy="82493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可以借用其他老师的项目暂扣税金，待经费认领后，财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务进行账务处理，会将开票环节代扣的税金全部红冲，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同时自动归还借用的项目余额。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477835" y="4905814"/>
            <a:ext cx="4724400" cy="72145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4472c4"/>
                </a:solidFill>
                <a:latin typeface="EMCHFU+MicrosoftYaHei"/>
                <a:cs typeface="EMCHFU+MicrosoftYaHei"/>
              </a:rPr>
              <a:t>科研合同没签完可以申请开票吗？</a:t>
            </a:r>
          </a:p>
          <a:p>
            <a:pPr marL="0" marR="0">
              <a:lnSpc>
                <a:spcPts val="2500"/>
              </a:lnSpc>
              <a:spcBef>
                <a:spcPts val="379"/>
              </a:spcBef>
              <a:spcAft>
                <a:spcPts val="0"/>
              </a:spcAft>
            </a:pPr>
            <a:r>
              <a:rPr dirty="0" sz="2400">
                <a:solidFill>
                  <a:srgbClr val="4472c4"/>
                </a:solidFill>
                <a:latin typeface="EMCHFU+MicrosoftYaHei"/>
                <a:cs typeface="EMCHFU+MicrosoftYaHei"/>
              </a:rPr>
              <a:t>？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593253" y="5364466"/>
            <a:ext cx="6324600" cy="55061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不可以。为了保障老师和学校的合法权益，避免财税风险，应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当在科研合同签订完成后，申请开票。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4747895" y="740747"/>
            <a:ext cx="2841129" cy="1507668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576579" marR="0">
              <a:lnSpc>
                <a:spcPts val="6251"/>
              </a:lnSpc>
              <a:spcBef>
                <a:spcPts val="0"/>
              </a:spcBef>
              <a:spcAft>
                <a:spcPts val="0"/>
              </a:spcAft>
            </a:pPr>
            <a:r>
              <a:rPr dirty="0" sz="6000">
                <a:solidFill>
                  <a:srgbClr val="ffffff"/>
                </a:solidFill>
                <a:latin typeface="RJHGVU+MicrosoftYaHei-Bold"/>
                <a:cs typeface="RJHGVU+MicrosoftYaHei-Bold"/>
              </a:rPr>
              <a:t>目录</a:t>
            </a:r>
          </a:p>
          <a:p>
            <a:pPr marL="0" marR="0">
              <a:lnSpc>
                <a:spcPts val="4589"/>
              </a:lnSpc>
              <a:spcBef>
                <a:spcPts val="729"/>
              </a:spcBef>
              <a:spcAft>
                <a:spcPts val="0"/>
              </a:spcAft>
            </a:pPr>
            <a:r>
              <a:rPr dirty="0" sz="4400" spc="-11">
                <a:solidFill>
                  <a:srgbClr val="ffffff"/>
                </a:solidFill>
                <a:latin typeface="EMCHFU+MicrosoftYaHei"/>
                <a:cs typeface="EMCHFU+MicrosoftYaHei"/>
              </a:rPr>
              <a:t>CONTENT</a:t>
            </a:r>
          </a:p>
        </p:txBody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48906" y="325030"/>
            <a:ext cx="1574164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票据管理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630184" y="1349319"/>
            <a:ext cx="44196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4472c4"/>
                </a:solidFill>
                <a:latin typeface="EMCHFU+MicrosoftYaHei"/>
                <a:cs typeface="EMCHFU+MicrosoftYaHei"/>
              </a:rPr>
              <a:t>发票作废和发票更换如何避免？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619161" y="1781238"/>
            <a:ext cx="8153400" cy="82493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发票申请表中的内容应提前与甲方财务人员沟通。老师对接的常常是甲方工程人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员，而工程人员可能对发票信息不太清楚，可以委托工程人员联系甲方财务，核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对好发票信息。并掌握对方付款的大致时间，再申请开票。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556912" y="3124258"/>
            <a:ext cx="35052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4472c4"/>
                </a:solidFill>
                <a:latin typeface="EMCHFU+MicrosoftYaHei"/>
                <a:cs typeface="EMCHFU+MicrosoftYaHei"/>
              </a:rPr>
              <a:t>发票作废和更换的流程？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527143" y="3610990"/>
            <a:ext cx="6858148" cy="109925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发票作废指开票当月发现有误，退还原发票。发票更换指发票跨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月、跨年及错开发票后，需要更换发票。需提供：原发票+甲方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换票说明(需加盖甲方单位公章或者财务章，科研项目负责人签字，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计财处审核签字)+新的发票申请表及承诺书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184425" y="5313700"/>
            <a:ext cx="44196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4472c4"/>
                </a:solidFill>
                <a:latin typeface="EMCHFU+MicrosoftYaHei"/>
                <a:cs typeface="EMCHFU+MicrosoftYaHei"/>
              </a:rPr>
              <a:t>先开发票还是先认领经费上账？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2184425" y="5771552"/>
            <a:ext cx="7239000" cy="55061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开具发票的时间，应该在上账之前。因为科研院计提管理费的基数=认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领金额－增值税额，计财处也需要发票的底联作为凭证附件进行装订。</a:t>
            </a:r>
          </a:p>
        </p:txBody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48906" y="325030"/>
            <a:ext cx="1574164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票据管理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848455" y="1317700"/>
            <a:ext cx="4418965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EMCHFU+MicrosoftYaHei"/>
                <a:cs typeface="EMCHFU+MicrosoftYaHei"/>
              </a:rPr>
              <a:t>发票作废或更换的常见原因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050580" y="1878879"/>
            <a:ext cx="1544686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专票OR普票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737510" y="1878879"/>
            <a:ext cx="1680210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发票备注没写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8576640" y="2396476"/>
            <a:ext cx="2667000" cy="98876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595959"/>
                </a:solidFill>
                <a:latin typeface="EMCHFU+MicrosoftYaHei"/>
                <a:cs typeface="EMCHFU+MicrosoftYaHei"/>
              </a:rPr>
              <a:t>甲方要求在备注栏填写项</a:t>
            </a:r>
          </a:p>
          <a:p>
            <a:pPr marL="0" marR="0">
              <a:lnSpc>
                <a:spcPts val="1875"/>
              </a:lnSpc>
              <a:spcBef>
                <a:spcPts val="929"/>
              </a:spcBef>
              <a:spcAft>
                <a:spcPts val="0"/>
              </a:spcAft>
            </a:pPr>
            <a:r>
              <a:rPr dirty="0" sz="1800">
                <a:solidFill>
                  <a:srgbClr val="595959"/>
                </a:solidFill>
                <a:latin typeface="EMCHFU+MicrosoftYaHei"/>
                <a:cs typeface="EMCHFU+MicrosoftYaHei"/>
              </a:rPr>
              <a:t>目名称，科研人员申请时</a:t>
            </a:r>
          </a:p>
          <a:p>
            <a:pPr marL="0" marR="0">
              <a:lnSpc>
                <a:spcPts val="1875"/>
              </a:lnSpc>
              <a:spcBef>
                <a:spcPts val="929"/>
              </a:spcBef>
              <a:spcAft>
                <a:spcPts val="0"/>
              </a:spcAft>
            </a:pPr>
            <a:r>
              <a:rPr dirty="0" sz="1800">
                <a:solidFill>
                  <a:srgbClr val="595959"/>
                </a:solidFill>
                <a:latin typeface="EMCHFU+MicrosoftYaHei"/>
                <a:cs typeface="EMCHFU+MicrosoftYaHei"/>
              </a:rPr>
              <a:t>没填。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24915" y="2500591"/>
            <a:ext cx="2667000" cy="63253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595959"/>
                </a:solidFill>
                <a:latin typeface="EMCHFU+MicrosoftYaHei"/>
                <a:cs typeface="EMCHFU+MicrosoftYaHei"/>
              </a:rPr>
              <a:t>甲方要专票，科研人员申</a:t>
            </a:r>
          </a:p>
          <a:p>
            <a:pPr marL="0" marR="0">
              <a:lnSpc>
                <a:spcPts val="1875"/>
              </a:lnSpc>
              <a:spcBef>
                <a:spcPts val="929"/>
              </a:spcBef>
              <a:spcAft>
                <a:spcPts val="0"/>
              </a:spcAft>
            </a:pPr>
            <a:r>
              <a:rPr dirty="0" sz="1800">
                <a:solidFill>
                  <a:srgbClr val="595959"/>
                </a:solidFill>
                <a:latin typeface="EMCHFU+MicrosoftYaHei"/>
                <a:cs typeface="EMCHFU+MicrosoftYaHei"/>
              </a:rPr>
              <a:t>请的普票。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954339" y="3542630"/>
            <a:ext cx="1170940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抬头错误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9199156" y="3542630"/>
            <a:ext cx="1680210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开票金额有误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870788" y="4060227"/>
            <a:ext cx="2438400" cy="98876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甲方与付款方不一致，</a:t>
            </a:r>
          </a:p>
          <a:p>
            <a:pPr marL="0" marR="0">
              <a:lnSpc>
                <a:spcPts val="1875"/>
              </a:lnSpc>
              <a:spcBef>
                <a:spcPts val="929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发票抬头开的甲方，付</a:t>
            </a:r>
          </a:p>
          <a:p>
            <a:pPr marL="0" marR="0">
              <a:lnSpc>
                <a:spcPts val="1875"/>
              </a:lnSpc>
              <a:spcBef>
                <a:spcPts val="929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款方拒付款。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8906205" y="4060227"/>
            <a:ext cx="2895600" cy="98876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595959"/>
                </a:solidFill>
                <a:latin typeface="EMCHFU+MicrosoftYaHei"/>
                <a:cs typeface="EMCHFU+MicrosoftYaHei"/>
              </a:rPr>
              <a:t>甲方要求分次付款，分次开</a:t>
            </a:r>
          </a:p>
          <a:p>
            <a:pPr marL="0" marR="0">
              <a:lnSpc>
                <a:spcPts val="1875"/>
              </a:lnSpc>
              <a:spcBef>
                <a:spcPts val="929"/>
              </a:spcBef>
              <a:spcAft>
                <a:spcPts val="0"/>
              </a:spcAft>
            </a:pPr>
            <a:r>
              <a:rPr dirty="0" sz="1800">
                <a:solidFill>
                  <a:srgbClr val="595959"/>
                </a:solidFill>
                <a:latin typeface="EMCHFU+MicrosoftYaHei"/>
                <a:cs typeface="EMCHFU+MicrosoftYaHei"/>
              </a:rPr>
              <a:t>票，科研人员按总金额一次</a:t>
            </a:r>
          </a:p>
          <a:p>
            <a:pPr marL="0" marR="0">
              <a:lnSpc>
                <a:spcPts val="1875"/>
              </a:lnSpc>
              <a:spcBef>
                <a:spcPts val="929"/>
              </a:spcBef>
              <a:spcAft>
                <a:spcPts val="0"/>
              </a:spcAft>
            </a:pPr>
            <a:r>
              <a:rPr dirty="0" sz="1800">
                <a:solidFill>
                  <a:srgbClr val="595959"/>
                </a:solidFill>
                <a:latin typeface="EMCHFU+MicrosoftYaHei"/>
                <a:cs typeface="EMCHFU+MicrosoftYaHei"/>
              </a:rPr>
              <a:t>性开票。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1944941" y="5206394"/>
            <a:ext cx="1680210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发票税率有误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8717191" y="5206394"/>
            <a:ext cx="1680210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发票日期跨年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1040472" y="5723991"/>
            <a:ext cx="2775830" cy="63253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595959"/>
                </a:solidFill>
                <a:latin typeface="EMCHFU+MicrosoftYaHei"/>
                <a:cs typeface="EMCHFU+MicrosoftYaHei"/>
              </a:rPr>
              <a:t>甲方要6%，科研人员申请</a:t>
            </a:r>
          </a:p>
          <a:p>
            <a:pPr marL="0" marR="0">
              <a:lnSpc>
                <a:spcPts val="1875"/>
              </a:lnSpc>
              <a:spcBef>
                <a:spcPts val="929"/>
              </a:spcBef>
              <a:spcAft>
                <a:spcPts val="0"/>
              </a:spcAft>
            </a:pPr>
            <a:r>
              <a:rPr dirty="0" sz="1800">
                <a:solidFill>
                  <a:srgbClr val="595959"/>
                </a:solidFill>
                <a:latin typeface="EMCHFU+MicrosoftYaHei"/>
                <a:cs typeface="EMCHFU+MicrosoftYaHei"/>
              </a:rPr>
              <a:t>的3%。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8576640" y="5723991"/>
            <a:ext cx="3352800" cy="63253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595959"/>
                </a:solidFill>
                <a:latin typeface="EMCHFU+MicrosoftYaHei"/>
                <a:cs typeface="EMCHFU+MicrosoftYaHei"/>
              </a:rPr>
              <a:t>开票后，甲方一直未付款，多年</a:t>
            </a:r>
          </a:p>
          <a:p>
            <a:pPr marL="0" marR="0">
              <a:lnSpc>
                <a:spcPts val="1875"/>
              </a:lnSpc>
              <a:spcBef>
                <a:spcPts val="929"/>
              </a:spcBef>
              <a:spcAft>
                <a:spcPts val="0"/>
              </a:spcAft>
            </a:pPr>
            <a:r>
              <a:rPr dirty="0" sz="1800">
                <a:solidFill>
                  <a:srgbClr val="595959"/>
                </a:solidFill>
                <a:latin typeface="EMCHFU+MicrosoftYaHei"/>
                <a:cs typeface="EMCHFU+MicrosoftYaHei"/>
              </a:rPr>
              <a:t>后甲方要求重开发票再付款。</a:t>
            </a: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48906" y="325030"/>
            <a:ext cx="1574164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票据管理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66152" y="1370143"/>
            <a:ext cx="6290371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《长安大学票据管理办法》（长大财〔2022〕172号）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01217" y="2012822"/>
            <a:ext cx="1066800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RJHGVU+MicrosoftYaHei-Bold"/>
                <a:cs typeface="RJHGVU+MicrosoftYaHei-Bold"/>
              </a:rPr>
              <a:t>借票限制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001217" y="2453068"/>
            <a:ext cx="5772856" cy="55061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项目负责人累计预借票据不超过3张，待借票结清后方可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续借票。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001217" y="3215639"/>
            <a:ext cx="1066800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RJHGVU+MicrosoftYaHei-Bold"/>
                <a:cs typeface="RJHGVU+MicrosoftYaHei-Bold"/>
              </a:rPr>
              <a:t>及时清票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001217" y="3704907"/>
            <a:ext cx="5867400" cy="109925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办理预借票据的部门或项目负责人应督促对方单位及时付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付款期限不超过票据开具之日起三个月。超过三个月未到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应及时将发票退回学校计划财务处。不退回发票的，根据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期发票张数递减借票张数上限。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067765" y="5053494"/>
            <a:ext cx="1066800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RJHGVU+MicrosoftYaHei-Bold"/>
                <a:cs typeface="RJHGVU+MicrosoftYaHei-Bold"/>
              </a:rPr>
              <a:t>欠票后果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966152" y="5485256"/>
            <a:ext cx="5867400" cy="82493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借票期限超过六个月的，暂停借票业务，待款项到账后恢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复业务办理。借票期超过一年的，冻结部门或科研项目票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面金额等额的经费，待款项到账后恢复正常。</a:t>
            </a:r>
          </a:p>
        </p:txBody>
      </p:sp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48906" y="325030"/>
            <a:ext cx="1574164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上账管理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74039" y="2804655"/>
            <a:ext cx="838200" cy="57792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信息门</a:t>
            </a:r>
          </a:p>
          <a:p>
            <a:pPr marL="0" marR="0">
              <a:lnSpc>
                <a:spcPts val="1875"/>
              </a:lnSpc>
              <a:spcBef>
                <a:spcPts val="499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费管理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586573" y="3355187"/>
            <a:ext cx="1771015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管理—经费认领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339977" y="5290006"/>
            <a:ext cx="381000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科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339977" y="5591631"/>
            <a:ext cx="2667000" cy="57792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科研系统会将上账信息推</a:t>
            </a:r>
          </a:p>
          <a:p>
            <a:pPr marL="0" marR="0">
              <a:lnSpc>
                <a:spcPts val="1875"/>
              </a:lnSpc>
              <a:spcBef>
                <a:spcPts val="499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送至财务系统。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8116811" y="5835776"/>
            <a:ext cx="3581400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财务人员在三个工作日内完成账务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8116811" y="6137401"/>
            <a:ext cx="3581400" cy="57792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处理，处理完的次日，老师可在财</a:t>
            </a:r>
          </a:p>
          <a:p>
            <a:pPr marL="0" marR="0">
              <a:lnSpc>
                <a:spcPts val="1875"/>
              </a:lnSpc>
              <a:spcBef>
                <a:spcPts val="499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务系统查询项目。</a:t>
            </a:r>
          </a:p>
        </p:txBody>
      </p:sp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48906" y="325030"/>
            <a:ext cx="1574164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上账管理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930057" y="1456608"/>
            <a:ext cx="59436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4472c4"/>
                </a:solidFill>
                <a:latin typeface="EMCHFU+MicrosoftYaHei"/>
                <a:cs typeface="EMCHFU+MicrosoftYaHei"/>
              </a:rPr>
              <a:t>甲方已打款，为什么新科研系统查询不到？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011451" y="1977795"/>
            <a:ext cx="7541247" cy="82493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甲方打款—学校收款—次日银行推送—次日财务入账—次日推送至新科研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系统。甲方打款后，需要过两到三个工作日才能在新科研系统查询到。科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研系统每天都会更新来款。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300027" y="3329744"/>
            <a:ext cx="53340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4472c4"/>
                </a:solidFill>
                <a:latin typeface="EMCHFU+MicrosoftYaHei"/>
                <a:cs typeface="EMCHFU+MicrosoftYaHei"/>
              </a:rPr>
              <a:t>往来票据不涉税，认领经费时没上传。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349201" y="3734675"/>
            <a:ext cx="5638800" cy="82493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需要上传。票据的底联会作为上账凭证附件进行装订。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只有在经费认领时上传了票据，计财处才会将此票据核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销，否则老师名下会一直挂着欠票。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153666" y="5121270"/>
            <a:ext cx="9386569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4472c4"/>
                </a:solidFill>
                <a:latin typeface="EMCHFU+MicrosoftYaHei"/>
                <a:cs typeface="EMCHFU+MicrosoftYaHei"/>
              </a:rPr>
              <a:t>管理费提取明细表的“可用余额”</a:t>
            </a:r>
            <a:r>
              <a:rPr dirty="0" sz="2400">
                <a:solidFill>
                  <a:srgbClr val="4472c4"/>
                </a:solidFill>
                <a:latin typeface="EMCHFU+MicrosoftYaHei"/>
                <a:cs typeface="EMCHFU+MicrosoftYaHei"/>
              </a:rPr>
              <a:t> </a:t>
            </a:r>
            <a:r>
              <a:rPr dirty="0" sz="2400">
                <a:solidFill>
                  <a:srgbClr val="4472c4"/>
                </a:solidFill>
                <a:latin typeface="EMCHFU+MicrosoftYaHei"/>
                <a:cs typeface="EMCHFU+MicrosoftYaHei"/>
              </a:rPr>
              <a:t>与财务系统中的项目余额不一致。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2073846" y="5496978"/>
            <a:ext cx="9525000" cy="109925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这种情况主要是因为开票金额与经费到款金额不一致导致的。开票后，经费分次认领，我们会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在首次上账时，将发票对应的全部税金从本项目中扣除，后续上账不再扣除税金。而“可用余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额”是按认领比例相应扣除税金，因此会出现两者不一致的情况，待经费全部到账后，两者才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会一致。</a:t>
            </a:r>
          </a:p>
        </p:txBody>
      </p:sp>
    </p:spTree>
  </p:cSld>
  <p:clrMapOvr>
    <a:masterClrMapping/>
  </p:clrMapOvr>
</p:sld>
</file>

<file path=ppt/slides/slide35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48906" y="325030"/>
            <a:ext cx="1574164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结题管理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46874" y="2813494"/>
            <a:ext cx="1156320" cy="8795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信息门户</a:t>
            </a:r>
          </a:p>
          <a:p>
            <a:pPr marL="0" marR="0">
              <a:lnSpc>
                <a:spcPts val="1875"/>
              </a:lnSpc>
              <a:spcBef>
                <a:spcPts val="499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系统—筛</a:t>
            </a:r>
          </a:p>
          <a:p>
            <a:pPr marL="0" marR="0">
              <a:lnSpc>
                <a:spcPts val="1875"/>
              </a:lnSpc>
              <a:spcBef>
                <a:spcPts val="449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出Excel或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484490" y="3174898"/>
            <a:ext cx="4495800" cy="118117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算表，决算表样式应符合甲方的要求。目前</a:t>
            </a:r>
          </a:p>
          <a:p>
            <a:pPr marL="118110" marR="0">
              <a:lnSpc>
                <a:spcPts val="1875"/>
              </a:lnSpc>
              <a:spcBef>
                <a:spcPts val="499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始报销的科研项目可以通过“信息门户—</a:t>
            </a:r>
          </a:p>
          <a:p>
            <a:pPr marL="18415" marR="0">
              <a:lnSpc>
                <a:spcPts val="1875"/>
              </a:lnSpc>
              <a:spcBef>
                <a:spcPts val="449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询系统—决算汇总”，选择决算模板实现</a:t>
            </a:r>
          </a:p>
          <a:p>
            <a:pPr marL="0" marR="0">
              <a:lnSpc>
                <a:spcPts val="1875"/>
              </a:lnSpc>
              <a:spcBef>
                <a:spcPts val="499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生成（生成报表中到款和支出均不含增值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814637" y="5273670"/>
            <a:ext cx="10668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ca865f"/>
                </a:solidFill>
                <a:latin typeface="EMCHFU+MicrosoftYaHei"/>
                <a:cs typeface="EMCHFU+MicrosoftYaHei"/>
              </a:rPr>
              <a:t>务盖章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391437" y="5294159"/>
            <a:ext cx="381000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科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391437" y="5595784"/>
            <a:ext cx="3124200" cy="57792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审核。如有不合适的账务需办</a:t>
            </a:r>
          </a:p>
          <a:p>
            <a:pPr marL="0" marR="0">
              <a:lnSpc>
                <a:spcPts val="1875"/>
              </a:lnSpc>
              <a:spcBef>
                <a:spcPts val="499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理调账</a:t>
            </a:r>
            <a:r>
              <a:rPr dirty="0" sz="1600">
                <a:solidFill>
                  <a:srgbClr val="47393a"/>
                </a:solidFill>
                <a:latin typeface="EMCHFU+MicrosoftYaHei"/>
                <a:cs typeface="EMCHFU+MicrosoftYaHei"/>
              </a:rPr>
              <a:t>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6934644" y="5812814"/>
            <a:ext cx="381000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审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8763444" y="5812814"/>
            <a:ext cx="3526370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务主管领导签字（北辰楼208）、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6934644" y="6114439"/>
            <a:ext cx="4953000" cy="57792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计划管理科盖章（每周一、四下午在南校区，其</a:t>
            </a:r>
          </a:p>
          <a:p>
            <a:pPr marL="0" marR="0">
              <a:lnSpc>
                <a:spcPts val="1875"/>
              </a:lnSpc>
              <a:spcBef>
                <a:spcPts val="499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余时间在北校区师生服务大厅6号窗口）。</a:t>
            </a:r>
          </a:p>
        </p:txBody>
      </p:sp>
    </p:spTree>
  </p:cSld>
  <p:clrMapOvr>
    <a:masterClrMapping/>
  </p:clrMapOvr>
</p:sld>
</file>

<file path=ppt/slides/slide36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48906" y="325030"/>
            <a:ext cx="1574164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结题管理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46874" y="2813494"/>
            <a:ext cx="1066800" cy="118117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计划财务</a:t>
            </a:r>
          </a:p>
          <a:p>
            <a:pPr marL="0" marR="0">
              <a:lnSpc>
                <a:spcPts val="1875"/>
              </a:lnSpc>
              <a:spcBef>
                <a:spcPts val="499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大学科研</a:t>
            </a:r>
          </a:p>
          <a:p>
            <a:pPr marL="0" marR="0">
              <a:lnSpc>
                <a:spcPts val="1875"/>
              </a:lnSpc>
              <a:spcBef>
                <a:spcPts val="449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目负责人</a:t>
            </a:r>
          </a:p>
          <a:p>
            <a:pPr marL="0" marR="0">
              <a:lnSpc>
                <a:spcPts val="1875"/>
              </a:lnSpc>
              <a:spcBef>
                <a:spcPts val="499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调出项目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116811" y="5766472"/>
            <a:ext cx="3810000" cy="57792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签字齐全的调账申请交至科研经费管</a:t>
            </a:r>
          </a:p>
          <a:p>
            <a:pPr marL="0" marR="0">
              <a:lnSpc>
                <a:spcPts val="1875"/>
              </a:lnSpc>
              <a:spcBef>
                <a:spcPts val="499"/>
              </a:spcBef>
              <a:spcAft>
                <a:spcPts val="0"/>
              </a:spcAft>
            </a:pPr>
            <a:r>
              <a:rPr dirty="0" sz="1800">
                <a:solidFill>
                  <a:srgbClr val="47393a"/>
                </a:solidFill>
                <a:latin typeface="EMCHFU+MicrosoftYaHei"/>
                <a:cs typeface="EMCHFU+MicrosoftYaHei"/>
              </a:rPr>
              <a:t>理科，进行账务处理。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359507" y="5862835"/>
            <a:ext cx="7620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b9a799"/>
                </a:solidFill>
                <a:latin typeface="EMCHFU+MicrosoftYaHei"/>
                <a:cs typeface="EMCHFU+MicrosoftYaHei"/>
              </a:rPr>
              <a:t>科研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188307" y="5862835"/>
            <a:ext cx="10668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b9a799"/>
                </a:solidFill>
                <a:latin typeface="EMCHFU+MicrosoftYaHei"/>
                <a:cs typeface="EMCHFU+MicrosoftYaHei"/>
              </a:rPr>
              <a:t>账申请</a:t>
            </a:r>
          </a:p>
        </p:txBody>
      </p:sp>
    </p:spTree>
  </p:cSld>
  <p:clrMapOvr>
    <a:masterClrMapping/>
  </p:clrMapOvr>
</p:sld>
</file>

<file path=ppt/slides/slide37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48906" y="325030"/>
            <a:ext cx="1574164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结题管理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67887" y="1397304"/>
            <a:ext cx="7924800" cy="55061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一、调出项目是指需要红冲支出的科研项目，调入项目是指需要新增支出的科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研项目。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67887" y="2220264"/>
            <a:ext cx="8043341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二、调入项目原则上应为个人创新发展基金（项目编码开头为“600303”）。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67887" y="2768904"/>
            <a:ext cx="7992744" cy="55061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三、</a:t>
            </a: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 </a:t>
            </a: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调出项目与调入项目原则上应为同一项目负责人。项目负责人确无可调入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项目时，可使用所在科研团队其他成员主持的科研项目。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67887" y="3591864"/>
            <a:ext cx="4267200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四、已结题验收的科研项目不进行调账。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367887" y="4140504"/>
            <a:ext cx="7924800" cy="55061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五、调账事项应与调入项目密切相关，且不影响调入项目结题验收。调账金额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原则上应与原凭证金额一致，不得拆分。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631022" y="4371339"/>
            <a:ext cx="381000" cy="109925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调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账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要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ffffff"/>
                </a:solidFill>
                <a:latin typeface="EMCHFU+MicrosoftYaHei"/>
                <a:cs typeface="EMCHFU+MicrosoftYaHei"/>
              </a:rPr>
              <a:t>求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3367887" y="4963464"/>
            <a:ext cx="7924800" cy="55061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六、因垫付支出而发生的调账事项，支出事项应发生于调入项目立项时间之后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及经费上账之前。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367887" y="5786424"/>
            <a:ext cx="6553200" cy="82493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七、同一个项目、同一调账原因，应当一次申请，一次性办结。</a:t>
            </a:r>
          </a:p>
          <a:p>
            <a:pPr marL="0" marR="0">
              <a:lnSpc>
                <a:spcPts val="1875"/>
              </a:lnSpc>
              <a:spcBef>
                <a:spcPts val="244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八、已进行过调账处理的业务，不得重复调账。</a:t>
            </a:r>
          </a:p>
        </p:txBody>
      </p:sp>
    </p:spTree>
  </p:cSld>
  <p:clrMapOvr>
    <a:masterClrMapping/>
  </p:clrMapOvr>
</p:sld>
</file>

<file path=ppt/slides/slide38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48906" y="325030"/>
            <a:ext cx="1574164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科研服务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53376" y="1058772"/>
            <a:ext cx="1929764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404040"/>
                </a:solidFill>
                <a:latin typeface="RJHGVU+MicrosoftYaHei-Bold"/>
                <a:cs typeface="RJHGVU+MicrosoftYaHei-Bold"/>
              </a:rPr>
              <a:t>服务移动化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581091" y="1309327"/>
            <a:ext cx="13716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004386"/>
                </a:solidFill>
                <a:latin typeface="RJHGVU+MicrosoftYaHei-Bold"/>
                <a:cs typeface="RJHGVU+MicrosoftYaHei-Bold"/>
              </a:rPr>
              <a:t>财务平台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297970" y="1878850"/>
            <a:ext cx="6629400" cy="13430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0480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将财务报销、智能服务嵌入财务平台，可随时进行工资查询、</a:t>
            </a:r>
          </a:p>
          <a:p>
            <a:pPr marL="0" marR="0">
              <a:lnSpc>
                <a:spcPts val="2089"/>
              </a:lnSpc>
              <a:spcBef>
                <a:spcPts val="742"/>
              </a:spcBef>
              <a:spcAft>
                <a:spcPts val="0"/>
              </a:spcAft>
            </a:pPr>
            <a:r>
              <a:rPr dirty="0" sz="2000">
                <a:solidFill>
                  <a:srgbClr val="000000"/>
                </a:solidFill>
                <a:latin typeface="RJHGVU+MicrosoftYaHei-Bold"/>
                <a:cs typeface="RJHGVU+MicrosoftYaHei-Bold"/>
              </a:rPr>
              <a:t>经费查询（财务报销明细账查询、凭证附件影像化调阅、</a:t>
            </a:r>
          </a:p>
          <a:p>
            <a:pPr marL="0" marR="0">
              <a:lnSpc>
                <a:spcPts val="2089"/>
              </a:lnSpc>
              <a:spcBef>
                <a:spcPts val="710"/>
              </a:spcBef>
              <a:spcAft>
                <a:spcPts val="0"/>
              </a:spcAft>
            </a:pPr>
            <a:r>
              <a:rPr dirty="0" sz="2000">
                <a:solidFill>
                  <a:srgbClr val="000000"/>
                </a:solidFill>
                <a:latin typeface="RJHGVU+MicrosoftYaHei-Bold"/>
                <a:cs typeface="RJHGVU+MicrosoftYaHei-Bold"/>
              </a:rPr>
              <a:t>结题决算报表数据生成）、</a:t>
            </a:r>
            <a:r>
              <a:rPr dirty="0" sz="1800" spc="10">
                <a:solidFill>
                  <a:srgbClr val="000000"/>
                </a:solidFill>
                <a:latin typeface="EMCHFU+MicrosoftYaHei"/>
                <a:cs typeface="EMCHFU+MicrosoftYaHei"/>
              </a:rPr>
              <a:t>掌上缴费和线上审批等操作，极</a:t>
            </a:r>
          </a:p>
          <a:p>
            <a:pPr marL="0" marR="0">
              <a:lnSpc>
                <a:spcPts val="1875"/>
              </a:lnSpc>
              <a:spcBef>
                <a:spcPts val="892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大提高财务服务效率。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511253" y="3531115"/>
            <a:ext cx="16764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004386"/>
                </a:solidFill>
                <a:latin typeface="RJHGVU+MicrosoftYaHei-Bold"/>
                <a:cs typeface="RJHGVU+MicrosoftYaHei-Bold"/>
              </a:rPr>
              <a:t>新财务平台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176697" y="4178909"/>
            <a:ext cx="6712584" cy="6318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0480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25">
                <a:solidFill>
                  <a:srgbClr val="000000"/>
                </a:solidFill>
                <a:latin typeface="EMCHFU+MicrosoftYaHei"/>
                <a:cs typeface="EMCHFU+MicrosoftYaHei"/>
              </a:rPr>
              <a:t>申请财务资料（开户许可证、财务报表、纳税证明）、科研项</a:t>
            </a:r>
          </a:p>
          <a:p>
            <a:pPr marL="0" marR="0">
              <a:lnSpc>
                <a:spcPts val="1875"/>
              </a:lnSpc>
              <a:spcBef>
                <a:spcPts val="92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目中央行政事业单位资金往来结算票据。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581091" y="5007452"/>
            <a:ext cx="35052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004386"/>
                </a:solidFill>
                <a:latin typeface="RJHGVU+MicrosoftYaHei-Bold"/>
                <a:cs typeface="RJHGVU+MicrosoftYaHei-Bold"/>
              </a:rPr>
              <a:t>微信公众号财务政策推送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5147843" y="5503620"/>
            <a:ext cx="6553200" cy="82493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71779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通过公众号定期推文，及时更新财务政策与报销热点。上线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智能客服小程序，客服可通过关键字进行检索，实现全天候财务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咨询服务。</a:t>
            </a:r>
          </a:p>
        </p:txBody>
      </p:sp>
    </p:spTree>
  </p:cSld>
  <p:clrMapOvr>
    <a:masterClrMapping/>
  </p:clrMapOvr>
</p:sld>
</file>

<file path=ppt/slides/slide39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48906" y="325030"/>
            <a:ext cx="1574164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科研服务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509526" y="2051718"/>
            <a:ext cx="13716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004386"/>
                </a:solidFill>
                <a:latin typeface="RJHGVU+MicrosoftYaHei-Bold"/>
                <a:cs typeface="RJHGVU+MicrosoftYaHei-Bold"/>
              </a:rPr>
              <a:t>定期培训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509526" y="2552445"/>
            <a:ext cx="5867400" cy="109925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计财处定期开展科研助理业务培训，组织科研相关工作人</a:t>
            </a:r>
          </a:p>
          <a:p>
            <a:pPr marL="0" marR="0">
              <a:lnSpc>
                <a:spcPts val="1875"/>
              </a:lnSpc>
              <a:spcBef>
                <a:spcPts val="1314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员、各学院的科研秘书、联系会计参加，提高科研经费报</a:t>
            </a:r>
          </a:p>
          <a:p>
            <a:pPr marL="0" marR="0">
              <a:lnSpc>
                <a:spcPts val="1875"/>
              </a:lnSpc>
              <a:spcBef>
                <a:spcPts val="1364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销效率。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461812" y="3992087"/>
            <a:ext cx="19812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004386"/>
                </a:solidFill>
                <a:latin typeface="RJHGVU+MicrosoftYaHei-Bold"/>
                <a:cs typeface="RJHGVU+MicrosoftYaHei-Bold"/>
              </a:rPr>
              <a:t>联系会计服务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461812" y="4492814"/>
            <a:ext cx="6096000" cy="68777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计财处通过联系会计服务，安排专人对接各学院院办主任，</a:t>
            </a:r>
          </a:p>
          <a:p>
            <a:pPr marL="0" marR="0">
              <a:lnSpc>
                <a:spcPts val="1875"/>
              </a:lnSpc>
              <a:spcBef>
                <a:spcPts val="1314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负责校属各单位的科研经费报销业务、财务日常问题解答等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461812" y="5330790"/>
            <a:ext cx="864235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业务</a:t>
            </a:r>
            <a:r>
              <a:rPr dirty="0" sz="2000">
                <a:solidFill>
                  <a:srgbClr val="404040"/>
                </a:solidFill>
                <a:latin typeface="EMCHFU+MicrosoftYaHei"/>
                <a:cs typeface="EMCHFU+MicrosoftYaHei"/>
              </a:rPr>
              <a:t>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461812" y="5772975"/>
            <a:ext cx="6175027" cy="68777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计财处定期整理学校各类核算文件并汇编成册，2025年版本</a:t>
            </a:r>
          </a:p>
          <a:p>
            <a:pPr marL="0" marR="0">
              <a:lnSpc>
                <a:spcPts val="1875"/>
              </a:lnSpc>
              <a:spcBef>
                <a:spcPts val="1314"/>
              </a:spcBef>
              <a:spcAft>
                <a:spcPts val="0"/>
              </a:spcAft>
            </a:pPr>
            <a:r>
              <a:rPr dirty="0" sz="1800">
                <a:solidFill>
                  <a:srgbClr val="404040"/>
                </a:solidFill>
                <a:latin typeface="EMCHFU+MicrosoftYaHei"/>
                <a:cs typeface="EMCHFU+MicrosoftYaHei"/>
              </a:rPr>
              <a:t>预计近期出台后提供给各学院，方便师生参考查询。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32814" y="1693250"/>
            <a:ext cx="1084646" cy="10974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41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0">
                <a:solidFill>
                  <a:srgbClr val="bfbfbf"/>
                </a:solidFill>
                <a:latin typeface="Impact"/>
                <a:cs typeface="Impact"/>
              </a:rPr>
              <a:t>01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87057" y="4730884"/>
            <a:ext cx="183896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004386"/>
                </a:solidFill>
                <a:latin typeface="EKMAEP+ArialMT"/>
                <a:cs typeface="EKMAEP+ArialMT"/>
              </a:rPr>
              <a:t>•</a:t>
            </a:r>
            <a:r>
              <a:rPr dirty="0" sz="2400" spc="-160">
                <a:solidFill>
                  <a:srgbClr val="004386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solidFill>
                  <a:srgbClr val="004386"/>
                </a:solidFill>
                <a:latin typeface="RJHGVU+MicrosoftYaHei-Bold"/>
                <a:cs typeface="RJHGVU+MicrosoftYaHei-Bold"/>
              </a:rPr>
              <a:t>差旅费报销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151047" y="4730884"/>
            <a:ext cx="183896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004386"/>
                </a:solidFill>
                <a:latin typeface="EKMAEP+ArialMT"/>
                <a:cs typeface="EKMAEP+ArialMT"/>
              </a:rPr>
              <a:t>•</a:t>
            </a:r>
            <a:r>
              <a:rPr dirty="0" sz="2400" spc="-160">
                <a:solidFill>
                  <a:srgbClr val="004386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solidFill>
                  <a:srgbClr val="004386"/>
                </a:solidFill>
                <a:latin typeface="RJHGVU+MicrosoftYaHei-Bold"/>
                <a:cs typeface="RJHGVU+MicrosoftYaHei-Bold"/>
              </a:rPr>
              <a:t>会议费报销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82803" y="5301279"/>
            <a:ext cx="4318037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004386"/>
                </a:solidFill>
                <a:latin typeface="EKMAEP+ArialMT"/>
                <a:cs typeface="EKMAEP+ArialMT"/>
              </a:rPr>
              <a:t>•</a:t>
            </a:r>
            <a:r>
              <a:rPr dirty="0" sz="2400" spc="-160">
                <a:solidFill>
                  <a:srgbClr val="004386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solidFill>
                  <a:srgbClr val="004386"/>
                </a:solidFill>
                <a:latin typeface="RJHGVU+MicrosoftYaHei-Bold"/>
                <a:cs typeface="RJHGVU+MicrosoftYaHei-Bold"/>
              </a:rPr>
              <a:t>科研工作餐报销</a:t>
            </a:r>
            <a:r>
              <a:rPr dirty="0" sz="2400" spc="3239">
                <a:solidFill>
                  <a:srgbClr val="004386"/>
                </a:solidFill>
                <a:latin typeface="RJHGVU+MicrosoftYaHei-Bold"/>
                <a:cs typeface="RJHGVU+MicrosoftYaHei-Bold"/>
              </a:rPr>
              <a:t> </a:t>
            </a:r>
            <a:r>
              <a:rPr dirty="0" sz="2400">
                <a:solidFill>
                  <a:srgbClr val="004386"/>
                </a:solidFill>
                <a:latin typeface="EKMAEP+ArialMT"/>
                <a:cs typeface="EKMAEP+ArialMT"/>
              </a:rPr>
              <a:t>•</a:t>
            </a:r>
            <a:r>
              <a:rPr dirty="0" sz="2400" spc="-160">
                <a:solidFill>
                  <a:srgbClr val="004386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solidFill>
                  <a:srgbClr val="004386"/>
                </a:solidFill>
                <a:latin typeface="RJHGVU+MicrosoftYaHei-Bold"/>
                <a:cs typeface="RJHGVU+MicrosoftYaHei-Bold"/>
              </a:rPr>
              <a:t>其他报销</a:t>
            </a:r>
          </a:p>
        </p:txBody>
      </p:sp>
    </p:spTree>
  </p:cSld>
  <p:clrMapOvr>
    <a:masterClrMapping/>
  </p:clrMapOvr>
</p:sld>
</file>

<file path=ppt/slides/slide40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63256" y="1867088"/>
            <a:ext cx="1236545" cy="10974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41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0">
                <a:solidFill>
                  <a:srgbClr val="bfbfbf"/>
                </a:solidFill>
                <a:latin typeface="Impact"/>
                <a:cs typeface="Impact"/>
              </a:rPr>
              <a:t>03</a:t>
            </a:r>
          </a:p>
        </p:txBody>
      </p:sp>
    </p:spTree>
  </p:cSld>
  <p:clrMapOvr>
    <a:masterClrMapping/>
  </p:clrMapOvr>
</p:sld>
</file>

<file path=ppt/slides/slide41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31329" y="388428"/>
            <a:ext cx="4063365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科研经费管理使用不规范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31329" y="1194692"/>
            <a:ext cx="4226559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《中央和国家机关会议费管理办法》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58544" y="1853882"/>
            <a:ext cx="7230516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召开会议应当坚持厉行节约、反对浪费、规范简朴、务实高效的原则…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55941" y="2397636"/>
            <a:ext cx="3462655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《长安大学会议费管理办法》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058544" y="2958020"/>
            <a:ext cx="10439400" cy="55061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严控会议费标准，不得安排高档套房；不安排宴请；会场一律不摆花草，不制作背景板，不提供水果。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严禁组织高消费娱乐；严禁以任何名义发放纪念品；不得额外配发洗漱用品。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028992" y="4439056"/>
            <a:ext cx="10513061" cy="109925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12">
                <a:solidFill>
                  <a:srgbClr val="000000"/>
                </a:solidFill>
                <a:latin typeface="EMCHFU+MicrosoftYaHei"/>
                <a:cs typeface="EMCHFU+MicrosoftYaHei"/>
              </a:rPr>
              <a:t>某教师课题研究报销会议费时，会议举办地点定在高星级、高消费酒店，合同内容包含铺设</a:t>
            </a:r>
            <a:r>
              <a:rPr dirty="0" sz="1800" spc="15">
                <a:solidFill>
                  <a:srgbClr val="000000"/>
                </a:solidFill>
                <a:latin typeface="RJHGVU+MicrosoftYaHei-Bold"/>
                <a:cs typeface="RJHGVU+MicrosoftYaHei-Bold"/>
              </a:rPr>
              <a:t>红毯</a:t>
            </a:r>
            <a:r>
              <a:rPr dirty="0" sz="1800" spc="15">
                <a:solidFill>
                  <a:srgbClr val="000000"/>
                </a:solidFill>
                <a:latin typeface="EMCHFU+MicrosoftYaHei"/>
                <a:cs typeface="EMCHFU+MicrosoftYaHei"/>
              </a:rPr>
              <a:t>、设置</a:t>
            </a:r>
          </a:p>
          <a:p>
            <a:pPr marL="0" marR="0">
              <a:lnSpc>
                <a:spcPts val="1875"/>
              </a:lnSpc>
              <a:spcBef>
                <a:spcPts val="1314"/>
              </a:spcBef>
              <a:spcAft>
                <a:spcPts val="0"/>
              </a:spcAft>
            </a:pPr>
            <a:r>
              <a:rPr dirty="0" sz="1800" spc="34">
                <a:solidFill>
                  <a:srgbClr val="000000"/>
                </a:solidFill>
                <a:latin typeface="RJHGVU+MicrosoftYaHei-Bold"/>
                <a:cs typeface="RJHGVU+MicrosoftYaHei-Bold"/>
              </a:rPr>
              <a:t>背景板</a:t>
            </a:r>
            <a:r>
              <a:rPr dirty="0" sz="1800" spc="34">
                <a:solidFill>
                  <a:srgbClr val="000000"/>
                </a:solidFill>
                <a:latin typeface="EMCHFU+MicrosoftYaHei"/>
                <a:cs typeface="EMCHFU+MicrosoftYaHei"/>
              </a:rPr>
              <a:t>、</a:t>
            </a:r>
            <a:r>
              <a:rPr dirty="0" sz="1800" spc="34">
                <a:solidFill>
                  <a:srgbClr val="000000"/>
                </a:solidFill>
                <a:latin typeface="RJHGVU+MicrosoftYaHei-Bold"/>
                <a:cs typeface="RJHGVU+MicrosoftYaHei-Bold"/>
              </a:rPr>
              <a:t>茶歇</a:t>
            </a:r>
            <a:r>
              <a:rPr dirty="0" sz="1800" spc="36">
                <a:solidFill>
                  <a:srgbClr val="000000"/>
                </a:solidFill>
                <a:latin typeface="EMCHFU+MicrosoftYaHei"/>
                <a:cs typeface="EMCHFU+MicrosoftYaHei"/>
              </a:rPr>
              <a:t>等条款，会议人数100人，其中参会人员签到表50%以上为校内学生，会期2天，合同签</a:t>
            </a:r>
          </a:p>
          <a:p>
            <a:pPr marL="0" marR="0">
              <a:lnSpc>
                <a:spcPts val="1875"/>
              </a:lnSpc>
              <a:spcBef>
                <a:spcPts val="136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订金额为15.2万元，实际支出16万元。</a:t>
            </a:r>
          </a:p>
        </p:txBody>
      </p:sp>
    </p:spTree>
  </p:cSld>
  <p:clrMapOvr>
    <a:masterClrMapping/>
  </p:clrMapOvr>
</p:sld>
</file>

<file path=ppt/slides/slide42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31329" y="388428"/>
            <a:ext cx="4063365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科研经费管理使用不规范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301229" y="1190171"/>
            <a:ext cx="4735829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《长安大学科研项目经费报销实施细则》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351788" y="1895906"/>
            <a:ext cx="7620000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100">
                <a:solidFill>
                  <a:srgbClr val="262626"/>
                </a:solidFill>
                <a:latin typeface="RJHGVU+MicrosoftYaHei-Bold"/>
                <a:cs typeface="RJHGVU+MicrosoftYaHei-Bold"/>
              </a:rPr>
              <a:t>严禁将同一笔业务进行拆分，以规避合同签批、招标采购或审查监督！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760819" y="2850082"/>
            <a:ext cx="4038600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某教师从其科研课题中委托某公司发生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380604" y="2874301"/>
            <a:ext cx="4953000" cy="30194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某教师从本人负责的科研课题经费中，分批次以</a:t>
            </a:r>
          </a:p>
          <a:p>
            <a:pPr marL="0" marR="0">
              <a:lnSpc>
                <a:spcPts val="1875"/>
              </a:lnSpc>
              <a:spcBef>
                <a:spcPts val="244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委托业务费名义，从某公司开具发票，同时为规</a:t>
            </a:r>
          </a:p>
          <a:p>
            <a:pPr marL="0" marR="0">
              <a:lnSpc>
                <a:spcPts val="1875"/>
              </a:lnSpc>
              <a:spcBef>
                <a:spcPts val="244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避合同签订和财务报销审批程序，每笔发票报销</a:t>
            </a:r>
          </a:p>
          <a:p>
            <a:pPr marL="0" marR="0">
              <a:lnSpc>
                <a:spcPts val="1875"/>
              </a:lnSpc>
              <a:spcBef>
                <a:spcPts val="244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金额从2800元至29000元不等，先后共报销数</a:t>
            </a:r>
          </a:p>
          <a:p>
            <a:pPr marL="0" marR="0">
              <a:lnSpc>
                <a:spcPts val="1875"/>
              </a:lnSpc>
              <a:spcBef>
                <a:spcPts val="249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百比笔，均未达到签合同金额3万元，未签署协</a:t>
            </a:r>
          </a:p>
          <a:p>
            <a:pPr marL="0" marR="0">
              <a:lnSpc>
                <a:spcPts val="1875"/>
              </a:lnSpc>
              <a:spcBef>
                <a:spcPts val="244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作合同。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760819" y="3398722"/>
            <a:ext cx="4267200" cy="247085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四笔内容及形式大体一致的委托业务费，</a:t>
            </a:r>
          </a:p>
          <a:p>
            <a:pPr marL="0" marR="0">
              <a:lnSpc>
                <a:spcPts val="1875"/>
              </a:lnSpc>
              <a:spcBef>
                <a:spcPts val="244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每两笔发票日期相同，四笔结算金额每</a:t>
            </a:r>
          </a:p>
          <a:p>
            <a:pPr marL="0" marR="0">
              <a:lnSpc>
                <a:spcPts val="1875"/>
              </a:lnSpc>
              <a:spcBef>
                <a:spcPts val="244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笔均未达到签合同金额3万元，未签署协</a:t>
            </a:r>
          </a:p>
          <a:p>
            <a:pPr marL="0" marR="0">
              <a:lnSpc>
                <a:spcPts val="1875"/>
              </a:lnSpc>
              <a:spcBef>
                <a:spcPts val="244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作合同，存在拆分金额规避履行外协合</a:t>
            </a:r>
          </a:p>
          <a:p>
            <a:pPr marL="0" marR="0">
              <a:lnSpc>
                <a:spcPts val="1875"/>
              </a:lnSpc>
              <a:spcBef>
                <a:spcPts val="249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同签批问题。</a:t>
            </a:r>
          </a:p>
        </p:txBody>
      </p:sp>
    </p:spTree>
  </p:cSld>
  <p:clrMapOvr>
    <a:masterClrMapping/>
  </p:clrMapOvr>
</p:sld>
</file>

<file path=ppt/slides/slide43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31329" y="388428"/>
            <a:ext cx="4063365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科研经费管理使用不规范</a:t>
            </a:r>
          </a:p>
        </p:txBody>
      </p:sp>
    </p:spTree>
  </p:cSld>
  <p:clrMapOvr>
    <a:masterClrMapping/>
  </p:clrMapOvr>
</p:sld>
</file>

<file path=ppt/slides/slide44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31329" y="388428"/>
            <a:ext cx="4063365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科研经费管理使用不规范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31329" y="1228754"/>
            <a:ext cx="7536812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《教育部财政部关于加强中央部门所属高校科研经费管理的意见》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43876" y="1964448"/>
            <a:ext cx="6879590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100">
                <a:solidFill>
                  <a:srgbClr val="262626"/>
                </a:solidFill>
                <a:latin typeface="RJHGVU+MicrosoftYaHei-Bold"/>
                <a:cs typeface="RJHGVU+MicrosoftYaHei-Bold"/>
              </a:rPr>
              <a:t>严禁违规使用经费……严禁购买与科研项目无关的设备、材料。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31329" y="2529310"/>
            <a:ext cx="5245099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《国家自然科学基金资助项目资金管理办法》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43876" y="3174034"/>
            <a:ext cx="8121015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项目资金管理使用不得存在以下行为：...（三）列支与本项目任务无关的支出。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027696" y="4448962"/>
            <a:ext cx="9525000" cy="109925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某学院教师为规避科研项目支出规定的限制，通过开具办公费、材料费、委托业务费等发票的</a:t>
            </a:r>
          </a:p>
          <a:p>
            <a:pPr marL="0" marR="0">
              <a:lnSpc>
                <a:spcPts val="1875"/>
              </a:lnSpc>
              <a:spcBef>
                <a:spcPts val="131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方式，报销了其负责的科研项目中实际发生但却无法列支的办公设备购置、办公费、委托业务</a:t>
            </a:r>
          </a:p>
          <a:p>
            <a:pPr marL="0" marR="0">
              <a:lnSpc>
                <a:spcPts val="1875"/>
              </a:lnSpc>
              <a:spcBef>
                <a:spcPts val="136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费等费用合计10万元。</a:t>
            </a:r>
          </a:p>
        </p:txBody>
      </p:sp>
    </p:spTree>
  </p:cSld>
  <p:clrMapOvr>
    <a:masterClrMapping/>
  </p:clrMapOvr>
</p:sld>
</file>

<file path=ppt/slides/slide45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31329" y="388428"/>
            <a:ext cx="4063365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科研经费管理使用不规范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31329" y="1346165"/>
            <a:ext cx="5499734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《关于加强公务机票购买管理有关事项的通知》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72718" y="1945601"/>
            <a:ext cx="6255384" cy="109925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126">
                <a:solidFill>
                  <a:srgbClr val="262626"/>
                </a:solidFill>
                <a:latin typeface="RJHGVU+MicrosoftYaHei-Bold"/>
                <a:cs typeface="RJHGVU+MicrosoftYaHei-Bold"/>
              </a:rPr>
              <a:t>各单位要严格公务机票报销管理，购买国内航空公司航班</a:t>
            </a:r>
          </a:p>
          <a:p>
            <a:pPr marL="0" marR="0">
              <a:lnSpc>
                <a:spcPts val="1875"/>
              </a:lnSpc>
              <a:spcBef>
                <a:spcPts val="1314"/>
              </a:spcBef>
              <a:spcAft>
                <a:spcPts val="0"/>
              </a:spcAft>
            </a:pPr>
            <a:r>
              <a:rPr dirty="0" sz="1800" spc="126">
                <a:solidFill>
                  <a:srgbClr val="262626"/>
                </a:solidFill>
                <a:latin typeface="RJHGVU+MicrosoftYaHei-Bold"/>
                <a:cs typeface="RJHGVU+MicrosoftYaHei-Bold"/>
              </a:rPr>
              <a:t>机票的，应当以标注有政府采购机票查验号码的《航空运</a:t>
            </a:r>
          </a:p>
          <a:p>
            <a:pPr marL="0" marR="0">
              <a:lnSpc>
                <a:spcPts val="1875"/>
              </a:lnSpc>
              <a:spcBef>
                <a:spcPts val="1364"/>
              </a:spcBef>
              <a:spcAft>
                <a:spcPts val="0"/>
              </a:spcAft>
            </a:pPr>
            <a:r>
              <a:rPr dirty="0" sz="1800" spc="100">
                <a:solidFill>
                  <a:srgbClr val="262626"/>
                </a:solidFill>
                <a:latin typeface="RJHGVU+MicrosoftYaHei-Bold"/>
                <a:cs typeface="RJHGVU+MicrosoftYaHei-Bold"/>
              </a:rPr>
              <a:t>输电子客票行程单》作为报销凭证！</a:t>
            </a:r>
          </a:p>
        </p:txBody>
      </p:sp>
    </p:spTree>
  </p:cSld>
  <p:clrMapOvr>
    <a:masterClrMapping/>
  </p:clrMapOvr>
</p:sld>
</file>

<file path=ppt/slides/slide46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31329" y="388428"/>
            <a:ext cx="4063365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科研经费管理使用不规范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09129" y="1312472"/>
            <a:ext cx="4990464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《长安大学预算内大额资金支付管理办法》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31329" y="1939022"/>
            <a:ext cx="8475980" cy="68777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100">
                <a:solidFill>
                  <a:srgbClr val="262626"/>
                </a:solidFill>
                <a:latin typeface="RJHGVU+MicrosoftYaHei-Bold"/>
                <a:cs typeface="RJHGVU+MicrosoftYaHei-Bold"/>
              </a:rPr>
              <a:t>单笔金额20万元（含）～50万元由项目负责人签字，所在学院（部）负责人、</a:t>
            </a:r>
          </a:p>
          <a:p>
            <a:pPr marL="0" marR="0">
              <a:lnSpc>
                <a:spcPts val="1875"/>
              </a:lnSpc>
              <a:spcBef>
                <a:spcPts val="1314"/>
              </a:spcBef>
              <a:spcAft>
                <a:spcPts val="0"/>
              </a:spcAft>
            </a:pPr>
            <a:r>
              <a:rPr dirty="0" sz="1800" spc="100">
                <a:solidFill>
                  <a:srgbClr val="262626"/>
                </a:solidFill>
                <a:latin typeface="RJHGVU+MicrosoftYaHei-Bold"/>
                <a:cs typeface="RJHGVU+MicrosoftYaHei-Bold"/>
              </a:rPr>
              <a:t>计划财务处负责人审批。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009129" y="2964717"/>
            <a:ext cx="6009003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《长安大学科研项目经费（自然科学类）管理办法》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31329" y="3696144"/>
            <a:ext cx="8172487" cy="109925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单笔支出50万元（含）～100万元由项目负责人签字，所在学院（部）负责人审</a:t>
            </a:r>
          </a:p>
          <a:p>
            <a:pPr marL="0" marR="0">
              <a:lnSpc>
                <a:spcPts val="1875"/>
              </a:lnSpc>
              <a:spcBef>
                <a:spcPts val="131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核，科研院项目管理中心审核（国防科研项目由科研院国防（军民融合）办公室</a:t>
            </a:r>
          </a:p>
          <a:p>
            <a:pPr marL="0" marR="0">
              <a:lnSpc>
                <a:spcPts val="1875"/>
              </a:lnSpc>
              <a:spcBef>
                <a:spcPts val="136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负责人审核），计财处审核报销。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31329" y="5418048"/>
            <a:ext cx="6290332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未履行报销审批手续随意支出科研经费，涉及金额277万元。</a:t>
            </a:r>
          </a:p>
        </p:txBody>
      </p:sp>
    </p:spTree>
  </p:cSld>
  <p:clrMapOvr>
    <a:masterClrMapping/>
  </p:clrMapOvr>
</p:sld>
</file>

<file path=ppt/slides/slide47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31329" y="388428"/>
            <a:ext cx="4063365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科研经费管理使用不规范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291589" y="1191606"/>
            <a:ext cx="6009003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《长安大学科研项目经费（自然科学类）管理办法》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443156" y="1755029"/>
            <a:ext cx="6009003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《长安大学科研项目经费（社会科学类）管理办法》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776514" y="2355108"/>
            <a:ext cx="964564" cy="2491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ffffff"/>
                </a:solidFill>
                <a:latin typeface="RJHGVU+MicrosoftYaHei-Bold"/>
                <a:cs typeface="RJHGVU+MicrosoftYaHei-Bold"/>
              </a:rPr>
              <a:t>支出金额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381918" y="2355108"/>
            <a:ext cx="558165" cy="2491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ffffff"/>
                </a:solidFill>
                <a:latin typeface="RJHGVU+MicrosoftYaHei-Bold"/>
                <a:cs typeface="RJHGVU+MicrosoftYaHei-Bold"/>
              </a:rPr>
              <a:t>签字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8486558" y="2355108"/>
            <a:ext cx="558165" cy="2491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ffffff"/>
                </a:solidFill>
                <a:latin typeface="RJHGVU+MicrosoftYaHei-Bold"/>
                <a:cs typeface="RJHGVU+MicrosoftYaHei-Bold"/>
              </a:rPr>
              <a:t>审核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716824" y="2786908"/>
            <a:ext cx="1083944" cy="2491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5万元以下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4077118" y="2786908"/>
            <a:ext cx="1167765" cy="2491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项目负责人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8588158" y="2786908"/>
            <a:ext cx="354965" cy="2491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无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1131354" y="3252363"/>
            <a:ext cx="2254884" cy="80352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59689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5万元（含）～20万元</a:t>
            </a:r>
          </a:p>
          <a:p>
            <a:pPr marL="0" marR="0">
              <a:lnSpc>
                <a:spcPts val="1661"/>
              </a:lnSpc>
              <a:spcBef>
                <a:spcPts val="2653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20万元（含）～50万元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4077118" y="3252363"/>
            <a:ext cx="1167765" cy="80352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项目负责人</a:t>
            </a:r>
          </a:p>
          <a:p>
            <a:pPr marL="0" marR="0">
              <a:lnSpc>
                <a:spcPts val="1661"/>
              </a:lnSpc>
              <a:spcBef>
                <a:spcPts val="2653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项目负责人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7978558" y="3252363"/>
            <a:ext cx="1574165" cy="2491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所在学院（部）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7572158" y="3806718"/>
            <a:ext cx="2386965" cy="2491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所在学院（部）、计财处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1071664" y="4486168"/>
            <a:ext cx="2374265" cy="97942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50万元（含）～100万元</a:t>
            </a:r>
          </a:p>
          <a:p>
            <a:pPr marL="220979" marR="0">
              <a:lnSpc>
                <a:spcPts val="1661"/>
              </a:lnSpc>
              <a:spcBef>
                <a:spcPts val="4038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100万元（含）以上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4077118" y="4486168"/>
            <a:ext cx="1167765" cy="97942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项目负责人</a:t>
            </a:r>
          </a:p>
          <a:p>
            <a:pPr marL="0" marR="0">
              <a:lnSpc>
                <a:spcPts val="1661"/>
              </a:lnSpc>
              <a:spcBef>
                <a:spcPts val="4038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项目负责人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6962558" y="4486168"/>
            <a:ext cx="3606165" cy="2491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所在学院（部）、科学研究院、计财处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5844959" y="5216418"/>
            <a:ext cx="5841365" cy="2491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所在学院（部）、科学研究院、分管科研业务的校领导、计财处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918083" y="5847384"/>
            <a:ext cx="10896600" cy="55061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项目任务书或合同中已经明确项目参与单位承担的外拨经费（非外协外购合同经费），按照约定由项目负责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人签字、所在学院（部）审核、计财处审核并拨付。</a:t>
            </a:r>
          </a:p>
        </p:txBody>
      </p:sp>
    </p:spTree>
  </p:cSld>
  <p:clrMapOvr>
    <a:masterClrMapping/>
  </p:clrMapOvr>
</p:sld>
</file>

<file path=ppt/slides/slide48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31329" y="388428"/>
            <a:ext cx="2996565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科研借款长期不还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160983" y="1153354"/>
            <a:ext cx="3717290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《长安大学往来款项管理办法》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31329" y="1677072"/>
            <a:ext cx="10306054" cy="13430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40640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138">
                <a:solidFill>
                  <a:srgbClr val="262626"/>
                </a:solidFill>
                <a:latin typeface="RJHGVU+MicrosoftYaHei-Bold"/>
                <a:cs typeface="RJHGVU+MicrosoftYaHei-Bold"/>
              </a:rPr>
              <a:t>借款超过期限1年未冲销的，计划财务处扣发借款责任人在学校取得的工资性收入，所扣收</a:t>
            </a:r>
          </a:p>
          <a:p>
            <a:pPr marL="0" marR="0">
              <a:lnSpc>
                <a:spcPts val="1875"/>
              </a:lnSpc>
              <a:spcBef>
                <a:spcPts val="924"/>
              </a:spcBef>
              <a:spcAft>
                <a:spcPts val="0"/>
              </a:spcAft>
            </a:pPr>
            <a:r>
              <a:rPr dirty="0" sz="1800" spc="123">
                <a:solidFill>
                  <a:srgbClr val="262626"/>
                </a:solidFill>
                <a:latin typeface="RJHGVU+MicrosoftYaHei-Bold"/>
                <a:cs typeface="RJHGVU+MicrosoftYaHei-Bold"/>
              </a:rPr>
              <a:t>入用来偿还借款，直至结清借款。科研借款超过期限2年未冲销的，冻结该借款项目以及借款责</a:t>
            </a:r>
          </a:p>
          <a:p>
            <a:pPr marL="0" marR="0">
              <a:lnSpc>
                <a:spcPts val="1875"/>
              </a:lnSpc>
              <a:spcBef>
                <a:spcPts val="924"/>
              </a:spcBef>
              <a:spcAft>
                <a:spcPts val="0"/>
              </a:spcAft>
            </a:pPr>
            <a:r>
              <a:rPr dirty="0" sz="1800" spc="123">
                <a:solidFill>
                  <a:srgbClr val="262626"/>
                </a:solidFill>
                <a:latin typeface="RJHGVU+MicrosoftYaHei-Bold"/>
                <a:cs typeface="RJHGVU+MicrosoftYaHei-Bold"/>
              </a:rPr>
              <a:t>任人名下所有科研项目经费；非科研借款超过期限2年未冲销的，冻结该借款项目或借款责任人</a:t>
            </a:r>
          </a:p>
          <a:p>
            <a:pPr marL="0" marR="0">
              <a:lnSpc>
                <a:spcPts val="1875"/>
              </a:lnSpc>
              <a:spcBef>
                <a:spcPts val="924"/>
              </a:spcBef>
              <a:spcAft>
                <a:spcPts val="0"/>
              </a:spcAft>
            </a:pPr>
            <a:r>
              <a:rPr dirty="0" sz="1800" spc="100">
                <a:solidFill>
                  <a:srgbClr val="262626"/>
                </a:solidFill>
                <a:latin typeface="RJHGVU+MicrosoftYaHei-Bold"/>
                <a:cs typeface="RJHGVU+MicrosoftYaHei-Bold"/>
              </a:rPr>
              <a:t>所在单位公务费。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89736" y="3116896"/>
            <a:ext cx="10389230" cy="6318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40640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107">
                <a:solidFill>
                  <a:srgbClr val="262626"/>
                </a:solidFill>
                <a:latin typeface="RJHGVU+MicrosoftYaHei-Bold"/>
                <a:cs typeface="RJHGVU+MicrosoftYaHei-Bold"/>
              </a:rPr>
              <a:t>原则上同一借款人或同一经费项目未结清借款不得超过3笔，对借款超过规定笔数未结清的人</a:t>
            </a:r>
          </a:p>
          <a:p>
            <a:pPr marL="0" marR="0">
              <a:lnSpc>
                <a:spcPts val="1875"/>
              </a:lnSpc>
              <a:spcBef>
                <a:spcPts val="924"/>
              </a:spcBef>
              <a:spcAft>
                <a:spcPts val="0"/>
              </a:spcAft>
            </a:pPr>
            <a:r>
              <a:rPr dirty="0" sz="1800" spc="100">
                <a:solidFill>
                  <a:srgbClr val="262626"/>
                </a:solidFill>
                <a:latin typeface="RJHGVU+MicrosoftYaHei-Bold"/>
                <a:cs typeface="RJHGVU+MicrosoftYaHei-Bold"/>
              </a:rPr>
              <a:t>员及项目不再办理借款。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051013" y="4309160"/>
            <a:ext cx="4981351" cy="151073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某老师通过其科研项目，于2007-2013年期间借</a:t>
            </a:r>
          </a:p>
          <a:p>
            <a:pPr marL="0" marR="0">
              <a:lnSpc>
                <a:spcPts val="1875"/>
              </a:lnSpc>
              <a:spcBef>
                <a:spcPts val="131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差费、会议费40余万，至今仍未完成冲销。</a:t>
            </a:r>
          </a:p>
          <a:p>
            <a:pPr marL="0" marR="0">
              <a:lnSpc>
                <a:spcPts val="1875"/>
              </a:lnSpc>
              <a:spcBef>
                <a:spcPts val="136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截至2025年9月，科研借款超过1年未冲销的约</a:t>
            </a:r>
          </a:p>
          <a:p>
            <a:pPr marL="0" marR="0">
              <a:lnSpc>
                <a:spcPts val="1875"/>
              </a:lnSpc>
              <a:spcBef>
                <a:spcPts val="131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EMCHFU+MicrosoftYaHei"/>
                <a:cs typeface="EMCHFU+MicrosoftYaHei"/>
              </a:rPr>
              <a:t>150笔，涉及科研经费1100万元。</a:t>
            </a:r>
          </a:p>
        </p:txBody>
      </p:sp>
    </p:spTree>
  </p:cSld>
  <p:clrMapOvr>
    <a:masterClrMapping/>
  </p:clrMapOvr>
</p:sld>
</file>

<file path=ppt/slides/slide49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63256" y="1867088"/>
            <a:ext cx="1205272" cy="10974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41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0">
                <a:solidFill>
                  <a:srgbClr val="bfbfbf"/>
                </a:solidFill>
                <a:latin typeface="Impact"/>
                <a:cs typeface="Impact"/>
              </a:rPr>
              <a:t>04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31329" y="388428"/>
            <a:ext cx="1929765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差旅费报销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401239" y="1514127"/>
            <a:ext cx="13716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004386"/>
                </a:solidFill>
                <a:latin typeface="RJHGVU+MicrosoftYaHei-Bold"/>
                <a:cs typeface="RJHGVU+MicrosoftYaHei-Bold"/>
              </a:rPr>
              <a:t>适用范围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400935" y="2035178"/>
            <a:ext cx="9319256" cy="7606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404040"/>
                </a:solidFill>
                <a:latin typeface="EMCHFU+MicrosoftYaHei"/>
                <a:cs typeface="EMCHFU+MicrosoftYaHei"/>
              </a:rPr>
              <a:t>因公出差人员使用科研经费临时到常驻地以外地区（常驻地范围：西安市新城区、</a:t>
            </a:r>
          </a:p>
          <a:p>
            <a:pPr marL="0" marR="0">
              <a:lnSpc>
                <a:spcPts val="2089"/>
              </a:lnSpc>
              <a:spcBef>
                <a:spcPts val="1510"/>
              </a:spcBef>
              <a:spcAft>
                <a:spcPts val="0"/>
              </a:spcAft>
            </a:pPr>
            <a:r>
              <a:rPr dirty="0" sz="2000">
                <a:solidFill>
                  <a:srgbClr val="404040"/>
                </a:solidFill>
                <a:latin typeface="EMCHFU+MicrosoftYaHei"/>
                <a:cs typeface="EMCHFU+MicrosoftYaHei"/>
              </a:rPr>
              <a:t>碑林区、莲湖区、雁塔区、未央区、灞桥区、长安区城区和西安咸阳国际机场）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406967" y="3085485"/>
            <a:ext cx="13716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004386"/>
                </a:solidFill>
                <a:latin typeface="RJHGVU+MicrosoftYaHei-Bold"/>
                <a:cs typeface="RJHGVU+MicrosoftYaHei-Bold"/>
              </a:rPr>
              <a:t>管理办法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379573" y="3498650"/>
            <a:ext cx="9191942" cy="684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404040"/>
                </a:solidFill>
                <a:latin typeface="EMCHFU+MicrosoftYaHei"/>
                <a:cs typeface="EMCHFU+MicrosoftYaHei"/>
              </a:rPr>
              <a:t>《长安大学科研经费报销实施细则》长大财〔</a:t>
            </a:r>
            <a:r>
              <a:rPr dirty="0" sz="2000">
                <a:solidFill>
                  <a:srgbClr val="404040"/>
                </a:solidFill>
                <a:latin typeface="LGHVTK+TimesNewRomanPSMT"/>
                <a:cs typeface="LGHVTK+TimesNewRomanPSMT"/>
              </a:rPr>
              <a:t>2025</a:t>
            </a:r>
            <a:r>
              <a:rPr dirty="0" sz="2000">
                <a:solidFill>
                  <a:srgbClr val="404040"/>
                </a:solidFill>
                <a:latin typeface="EMCHFU+MicrosoftYaHei"/>
                <a:cs typeface="EMCHFU+MicrosoftYaHei"/>
              </a:rPr>
              <a:t>〕</a:t>
            </a:r>
            <a:r>
              <a:rPr dirty="0" sz="2000">
                <a:solidFill>
                  <a:srgbClr val="404040"/>
                </a:solidFill>
                <a:latin typeface="LGHVTK+TimesNewRomanPSMT"/>
                <a:cs typeface="LGHVTK+TimesNewRomanPSMT"/>
              </a:rPr>
              <a:t>94</a:t>
            </a:r>
            <a:r>
              <a:rPr dirty="0" sz="2000">
                <a:solidFill>
                  <a:srgbClr val="404040"/>
                </a:solidFill>
                <a:latin typeface="EMCHFU+MicrosoftYaHei"/>
                <a:cs typeface="EMCHFU+MicrosoftYaHei"/>
              </a:rPr>
              <a:t>号</a:t>
            </a:r>
          </a:p>
          <a:p>
            <a:pPr marL="0" marR="0">
              <a:lnSpc>
                <a:spcPts val="2089"/>
              </a:lnSpc>
              <a:spcBef>
                <a:spcPts val="910"/>
              </a:spcBef>
              <a:spcAft>
                <a:spcPts val="0"/>
              </a:spcAft>
            </a:pPr>
            <a:r>
              <a:rPr dirty="0" sz="2000">
                <a:solidFill>
                  <a:srgbClr val="404040"/>
                </a:solidFill>
                <a:latin typeface="EMCHFU+MicrosoftYaHei"/>
                <a:cs typeface="EMCHFU+MicrosoftYaHei"/>
              </a:rPr>
              <a:t>（基本科研业务费参照《长安大学差旅费管理办法》长大财〔</a:t>
            </a:r>
            <a:r>
              <a:rPr dirty="0" sz="2000">
                <a:solidFill>
                  <a:srgbClr val="404040"/>
                </a:solidFill>
                <a:latin typeface="LGHVTK+TimesNewRomanPSMT"/>
                <a:cs typeface="LGHVTK+TimesNewRomanPSMT"/>
              </a:rPr>
              <a:t>2021</a:t>
            </a:r>
            <a:r>
              <a:rPr dirty="0" sz="2000">
                <a:solidFill>
                  <a:srgbClr val="404040"/>
                </a:solidFill>
                <a:latin typeface="EMCHFU+MicrosoftYaHei"/>
                <a:cs typeface="EMCHFU+MicrosoftYaHei"/>
              </a:rPr>
              <a:t>〕</a:t>
            </a:r>
            <a:r>
              <a:rPr dirty="0" sz="2000">
                <a:solidFill>
                  <a:srgbClr val="404040"/>
                </a:solidFill>
                <a:latin typeface="LGHVTK+TimesNewRomanPSMT"/>
                <a:cs typeface="LGHVTK+TimesNewRomanPSMT"/>
              </a:rPr>
              <a:t>360</a:t>
            </a:r>
            <a:r>
              <a:rPr dirty="0" sz="2000">
                <a:solidFill>
                  <a:srgbClr val="404040"/>
                </a:solidFill>
                <a:latin typeface="EMCHFU+MicrosoftYaHei"/>
                <a:cs typeface="EMCHFU+MicrosoftYaHei"/>
              </a:rPr>
              <a:t>号执行）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413457" y="4678751"/>
            <a:ext cx="13716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004386"/>
                </a:solidFill>
                <a:latin typeface="RJHGVU+MicrosoftYaHei-Bold"/>
                <a:cs typeface="RJHGVU+MicrosoftYaHei-Bold"/>
              </a:rPr>
              <a:t>报销内容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2413635" y="5072853"/>
            <a:ext cx="7982424" cy="1065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404040"/>
                </a:solidFill>
                <a:latin typeface="LGHVTK+TimesNewRomanPSMT"/>
                <a:cs typeface="LGHVTK+TimesNewRomanPSMT"/>
              </a:rPr>
              <a:t>1.</a:t>
            </a:r>
            <a:r>
              <a:rPr dirty="0" sz="2000">
                <a:solidFill>
                  <a:srgbClr val="404040"/>
                </a:solidFill>
                <a:latin typeface="EMCHFU+MicrosoftYaHei"/>
                <a:cs typeface="EMCHFU+MicrosoftYaHei"/>
              </a:rPr>
              <a:t>城市间交通费：因公到常驻地以外地区出差乘坐交通工具发生的费用</a:t>
            </a:r>
          </a:p>
          <a:p>
            <a:pPr marL="0" marR="0">
              <a:lnSpc>
                <a:spcPts val="2089"/>
              </a:lnSpc>
              <a:spcBef>
                <a:spcPts val="910"/>
              </a:spcBef>
              <a:spcAft>
                <a:spcPts val="0"/>
              </a:spcAft>
            </a:pPr>
            <a:r>
              <a:rPr dirty="0" sz="2000">
                <a:solidFill>
                  <a:srgbClr val="404040"/>
                </a:solidFill>
                <a:latin typeface="LGHVTK+TimesNewRomanPSMT"/>
                <a:cs typeface="LGHVTK+TimesNewRomanPSMT"/>
              </a:rPr>
              <a:t>2.</a:t>
            </a:r>
            <a:r>
              <a:rPr dirty="0" sz="2000">
                <a:solidFill>
                  <a:srgbClr val="404040"/>
                </a:solidFill>
                <a:latin typeface="EMCHFU+MicrosoftYaHei"/>
                <a:cs typeface="EMCHFU+MicrosoftYaHei"/>
              </a:rPr>
              <a:t>住宿费：出差期间发生的房租费用</a:t>
            </a:r>
          </a:p>
          <a:p>
            <a:pPr marL="0" marR="0">
              <a:lnSpc>
                <a:spcPts val="2089"/>
              </a:lnSpc>
              <a:spcBef>
                <a:spcPts val="910"/>
              </a:spcBef>
              <a:spcAft>
                <a:spcPts val="0"/>
              </a:spcAft>
            </a:pPr>
            <a:r>
              <a:rPr dirty="0" sz="2000">
                <a:solidFill>
                  <a:srgbClr val="404040"/>
                </a:solidFill>
                <a:latin typeface="LGHVTK+TimesNewRomanPSMT"/>
                <a:cs typeface="LGHVTK+TimesNewRomanPSMT"/>
              </a:rPr>
              <a:t>3.</a:t>
            </a:r>
            <a:r>
              <a:rPr dirty="0" sz="2000">
                <a:solidFill>
                  <a:srgbClr val="404040"/>
                </a:solidFill>
                <a:latin typeface="EMCHFU+MicrosoftYaHei"/>
                <a:cs typeface="EMCHFU+MicrosoftYaHei"/>
              </a:rPr>
              <a:t>差旅补助费：伙食补助费、市内交通费</a:t>
            </a:r>
          </a:p>
        </p:txBody>
      </p:sp>
    </p:spTree>
  </p:cSld>
  <p:clrMapOvr>
    <a:masterClrMapping/>
  </p:clrMapOvr>
</p:sld>
</file>

<file path=ppt/slides/slide50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31329" y="388428"/>
            <a:ext cx="4063365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科研管理内部控制风险点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25360" y="1209526"/>
            <a:ext cx="7536812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《教育部财政部关于加强中央部门所属高校科研经费管理的意见》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40765" y="1775285"/>
            <a:ext cx="10267315" cy="11041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110">
                <a:solidFill>
                  <a:srgbClr val="262626"/>
                </a:solidFill>
                <a:latin typeface="KRKNGQ+MS-Gothic"/>
                <a:cs typeface="KRKNGQ+MS-Gothic"/>
              </a:rPr>
              <a:t>✖</a:t>
            </a:r>
            <a:r>
              <a:rPr dirty="0" sz="1800" spc="100">
                <a:solidFill>
                  <a:srgbClr val="262626"/>
                </a:solidFill>
                <a:latin typeface="RJHGVU+MicrosoftYaHei-Bold"/>
                <a:cs typeface="RJHGVU+MicrosoftYaHei-Bold"/>
              </a:rPr>
              <a:t>严禁违规使用经费。...严禁违规将科研经费转拨、转移到利益相关的单位或个人；...严禁虚构</a:t>
            </a:r>
          </a:p>
          <a:p>
            <a:pPr marL="0" marR="0">
              <a:lnSpc>
                <a:spcPts val="1875"/>
              </a:lnSpc>
              <a:spcBef>
                <a:spcPts val="1314"/>
              </a:spcBef>
              <a:spcAft>
                <a:spcPts val="0"/>
              </a:spcAft>
            </a:pPr>
            <a:r>
              <a:rPr dirty="0" sz="1800" spc="100">
                <a:solidFill>
                  <a:srgbClr val="262626"/>
                </a:solidFill>
                <a:latin typeface="RJHGVU+MicrosoftYaHei-Bold"/>
                <a:cs typeface="RJHGVU+MicrosoftYaHei-Bold"/>
              </a:rPr>
              <a:t>经济业务、使用虚假票据套取科研经费；...严禁借科研协作之名，将科研经费挪作它用；严禁设</a:t>
            </a:r>
          </a:p>
          <a:p>
            <a:pPr marL="0" marR="0">
              <a:lnSpc>
                <a:spcPts val="1875"/>
              </a:lnSpc>
              <a:spcBef>
                <a:spcPts val="1364"/>
              </a:spcBef>
              <a:spcAft>
                <a:spcPts val="0"/>
              </a:spcAft>
            </a:pPr>
            <a:r>
              <a:rPr dirty="0" sz="1800" spc="100">
                <a:solidFill>
                  <a:srgbClr val="262626"/>
                </a:solidFill>
                <a:latin typeface="RJHGVU+MicrosoftYaHei-Bold"/>
                <a:cs typeface="RJHGVU+MicrosoftYaHei-Bold"/>
              </a:rPr>
              <a:t>立“小金库“！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274114" y="2961051"/>
            <a:ext cx="22860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4472c4"/>
                </a:solidFill>
                <a:latin typeface="RJHGVU+MicrosoftYaHei-Bold"/>
                <a:cs typeface="RJHGVU+MicrosoftYaHei-Bold"/>
              </a:rPr>
              <a:t>报销违规行为：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816350" y="3274161"/>
            <a:ext cx="4295774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262626"/>
                </a:solidFill>
                <a:latin typeface="EMCHFU+MicrosoftYaHei"/>
                <a:cs typeface="EMCHFU+MicrosoftYaHei"/>
              </a:rPr>
              <a:t>1.</a:t>
            </a:r>
            <a:r>
              <a:rPr dirty="0" sz="1800">
                <a:solidFill>
                  <a:srgbClr val="262626"/>
                </a:solidFill>
                <a:latin typeface="EMCHFU+MicrosoftYaHei"/>
                <a:cs typeface="EMCHFU+MicrosoftYaHei"/>
              </a:rPr>
              <a:t> </a:t>
            </a:r>
            <a:r>
              <a:rPr dirty="0" sz="1800">
                <a:solidFill>
                  <a:srgbClr val="262626"/>
                </a:solidFill>
                <a:latin typeface="EMCHFU+MicrosoftYaHei"/>
                <a:cs typeface="EMCHFU+MicrosoftYaHei"/>
              </a:rPr>
              <a:t>拆分业务，避免签订合同或招标手续。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816350" y="3822801"/>
            <a:ext cx="3152774" cy="2762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262626"/>
                </a:solidFill>
                <a:latin typeface="EMCHFU+MicrosoftYaHei"/>
                <a:cs typeface="EMCHFU+MicrosoftYaHei"/>
              </a:rPr>
              <a:t>2.</a:t>
            </a:r>
            <a:r>
              <a:rPr dirty="0" sz="1800">
                <a:solidFill>
                  <a:srgbClr val="262626"/>
                </a:solidFill>
                <a:latin typeface="EMCHFU+MicrosoftYaHei"/>
                <a:cs typeface="EMCHFU+MicrosoftYaHei"/>
              </a:rPr>
              <a:t> </a:t>
            </a:r>
            <a:r>
              <a:rPr dirty="0" sz="1800">
                <a:solidFill>
                  <a:srgbClr val="262626"/>
                </a:solidFill>
                <a:latin typeface="EMCHFU+MicrosoftYaHei"/>
                <a:cs typeface="EMCHFU+MicrosoftYaHei"/>
              </a:rPr>
              <a:t>关联交易，套取科研经费。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816350" y="4371441"/>
            <a:ext cx="4981574" cy="192221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262626"/>
                </a:solidFill>
                <a:latin typeface="EMCHFU+MicrosoftYaHei"/>
                <a:cs typeface="EMCHFU+MicrosoftYaHei"/>
              </a:rPr>
              <a:t>3.</a:t>
            </a:r>
            <a:r>
              <a:rPr dirty="0" sz="1800">
                <a:solidFill>
                  <a:srgbClr val="262626"/>
                </a:solidFill>
                <a:latin typeface="EMCHFU+MicrosoftYaHei"/>
                <a:cs typeface="EMCHFU+MicrosoftYaHei"/>
              </a:rPr>
              <a:t> </a:t>
            </a:r>
            <a:r>
              <a:rPr dirty="0" sz="1800">
                <a:solidFill>
                  <a:srgbClr val="262626"/>
                </a:solidFill>
                <a:latin typeface="EMCHFU+MicrosoftYaHei"/>
                <a:cs typeface="EMCHFU+MicrosoftYaHei"/>
              </a:rPr>
              <a:t>虚构业务，虚开发票，套取科研经费。</a:t>
            </a:r>
          </a:p>
          <a:p>
            <a:pPr marL="0" marR="0">
              <a:lnSpc>
                <a:spcPts val="1875"/>
              </a:lnSpc>
              <a:spcBef>
                <a:spcPts val="2444"/>
              </a:spcBef>
              <a:spcAft>
                <a:spcPts val="0"/>
              </a:spcAft>
            </a:pPr>
            <a:r>
              <a:rPr dirty="0" sz="1800">
                <a:solidFill>
                  <a:srgbClr val="262626"/>
                </a:solidFill>
                <a:latin typeface="EMCHFU+MicrosoftYaHei"/>
                <a:cs typeface="EMCHFU+MicrosoftYaHei"/>
              </a:rPr>
              <a:t>4.</a:t>
            </a:r>
            <a:r>
              <a:rPr dirty="0" sz="1800">
                <a:solidFill>
                  <a:srgbClr val="262626"/>
                </a:solidFill>
                <a:latin typeface="EMCHFU+MicrosoftYaHei"/>
                <a:cs typeface="EMCHFU+MicrosoftYaHei"/>
              </a:rPr>
              <a:t> </a:t>
            </a:r>
            <a:r>
              <a:rPr dirty="0" sz="1800">
                <a:solidFill>
                  <a:srgbClr val="262626"/>
                </a:solidFill>
                <a:latin typeface="EMCHFU+MicrosoftYaHei"/>
                <a:cs typeface="EMCHFU+MicrosoftYaHei"/>
              </a:rPr>
              <a:t>伪造票据、涂改电子发票，套取科研经费。</a:t>
            </a:r>
          </a:p>
          <a:p>
            <a:pPr marL="0" marR="0">
              <a:lnSpc>
                <a:spcPts val="1875"/>
              </a:lnSpc>
              <a:spcBef>
                <a:spcPts val="2444"/>
              </a:spcBef>
              <a:spcAft>
                <a:spcPts val="0"/>
              </a:spcAft>
            </a:pPr>
            <a:r>
              <a:rPr dirty="0" sz="1800">
                <a:solidFill>
                  <a:srgbClr val="262626"/>
                </a:solidFill>
                <a:latin typeface="EMCHFU+MicrosoftYaHei"/>
                <a:cs typeface="EMCHFU+MicrosoftYaHei"/>
              </a:rPr>
              <a:t>5.</a:t>
            </a:r>
            <a:r>
              <a:rPr dirty="0" sz="1800">
                <a:solidFill>
                  <a:srgbClr val="262626"/>
                </a:solidFill>
                <a:latin typeface="EMCHFU+MicrosoftYaHei"/>
                <a:cs typeface="EMCHFU+MicrosoftYaHei"/>
              </a:rPr>
              <a:t> </a:t>
            </a:r>
            <a:r>
              <a:rPr dirty="0" sz="1800">
                <a:solidFill>
                  <a:srgbClr val="262626"/>
                </a:solidFill>
                <a:latin typeface="EMCHFU+MicrosoftYaHei"/>
                <a:cs typeface="EMCHFU+MicrosoftYaHei"/>
              </a:rPr>
              <a:t>研究生冒用项目负责人签章，骗取科研经费。</a:t>
            </a:r>
          </a:p>
          <a:p>
            <a:pPr marL="0" marR="0">
              <a:lnSpc>
                <a:spcPts val="1875"/>
              </a:lnSpc>
              <a:spcBef>
                <a:spcPts val="2444"/>
              </a:spcBef>
              <a:spcAft>
                <a:spcPts val="0"/>
              </a:spcAft>
            </a:pPr>
            <a:r>
              <a:rPr dirty="0" sz="1800">
                <a:solidFill>
                  <a:srgbClr val="262626"/>
                </a:solidFill>
                <a:latin typeface="EMCHFU+MicrosoftYaHei"/>
                <a:cs typeface="EMCHFU+MicrosoftYaHei"/>
              </a:rPr>
              <a:t>6.</a:t>
            </a:r>
            <a:r>
              <a:rPr dirty="0" sz="1800">
                <a:solidFill>
                  <a:srgbClr val="262626"/>
                </a:solidFill>
                <a:latin typeface="EMCHFU+MicrosoftYaHei"/>
                <a:cs typeface="EMCHFU+MicrosoftYaHei"/>
              </a:rPr>
              <a:t> </a:t>
            </a:r>
            <a:r>
              <a:rPr dirty="0" sz="1800">
                <a:solidFill>
                  <a:srgbClr val="262626"/>
                </a:solidFill>
                <a:latin typeface="EMCHFU+MicrosoftYaHei"/>
                <a:cs typeface="EMCHFU+MicrosoftYaHei"/>
              </a:rPr>
              <a:t>大额借款不还，长期侵占科研经费。</a:t>
            </a:r>
          </a:p>
        </p:txBody>
      </p:sp>
    </p:spTree>
  </p:cSld>
  <p:clrMapOvr>
    <a:masterClrMapping/>
  </p:clrMapOvr>
</p:sld>
</file>

<file path=ppt/slides/slide51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31544" y="337578"/>
            <a:ext cx="5187315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科研管理内部控制——警示案例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337310" y="1287453"/>
            <a:ext cx="4811393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 spc="40">
                <a:solidFill>
                  <a:srgbClr val="000000"/>
                </a:solidFill>
                <a:latin typeface="RJHGVU+MicrosoftYaHei-Bold"/>
                <a:cs typeface="RJHGVU+MicrosoftYaHei-Bold"/>
              </a:rPr>
              <a:t>一、拆分业务，避免签订合同或招标手续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161539" y="1897053"/>
            <a:ext cx="8555352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c55a11"/>
                </a:solidFill>
                <a:latin typeface="EMCHFU+MicrosoftYaHei"/>
                <a:cs typeface="EMCHFU+MicrosoftYaHei"/>
              </a:rPr>
              <a:t>化整为零，将大额单项经济业务支出拆分多笔业务支付，故意规避内控监管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478836" y="2716614"/>
            <a:ext cx="931217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ffffff"/>
                </a:solidFill>
                <a:latin typeface="DengXian"/>
                <a:cs typeface="DengXian"/>
              </a:rPr>
              <a:t>案例1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893130" y="2716614"/>
            <a:ext cx="931217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ffffff"/>
                </a:solidFill>
                <a:latin typeface="DengXian"/>
                <a:cs typeface="DengXian"/>
              </a:rPr>
              <a:t>案例2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594024" y="2716614"/>
            <a:ext cx="931217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ffffff"/>
                </a:solidFill>
                <a:latin typeface="DengXian"/>
                <a:cs typeface="DengXian"/>
              </a:rPr>
              <a:t>案例3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8419147" y="3380968"/>
            <a:ext cx="3034030" cy="219653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某高校一名老师在本人负责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的科研项目中，针对同一类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检测事项与同一家</a:t>
            </a: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 </a:t>
            </a: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企业分别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签订</a:t>
            </a: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 </a:t>
            </a: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19</a:t>
            </a: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 </a:t>
            </a: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份委托测试合同共计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约60万元，单份金额1至5万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元不等，存在拆分科研外协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合同，规避学校集中采购的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情况。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507172" y="3410178"/>
            <a:ext cx="3124200" cy="219653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某高校筹备举办文化节活动，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分别就活动的拍摄服务和舞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美服务与某公司开展商务谈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判，服务成交价格均超过为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10万元，合计近25万元，超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过该校20万元以上采购项目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需要招标的规定限额，未执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行集中采购程序。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4897437" y="3406368"/>
            <a:ext cx="2908300" cy="219653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某高校就同一合同事项与某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公司按季度签订合同，前两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个季度签订一份金额为10万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余元的合同，第三个季度签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订一份金额为6万余元的合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同，累计金额近20万元，超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过该校集中采购限额，未执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行学校集中采购程序。</a:t>
            </a:r>
          </a:p>
        </p:txBody>
      </p:sp>
    </p:spTree>
  </p:cSld>
  <p:clrMapOvr>
    <a:masterClrMapping/>
  </p:clrMapOvr>
</p:sld>
</file>

<file path=ppt/slides/slide52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31544" y="337578"/>
            <a:ext cx="5187315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科研管理内部控制——警示案例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308100" y="1182373"/>
            <a:ext cx="3515994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 spc="40">
                <a:solidFill>
                  <a:srgbClr val="000000"/>
                </a:solidFill>
                <a:latin typeface="RJHGVU+MicrosoftYaHei-Bold"/>
                <a:cs typeface="RJHGVU+MicrosoftYaHei-Bold"/>
              </a:rPr>
              <a:t>二、关联交易，套取科研经费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195829" y="1791973"/>
            <a:ext cx="6518273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c55a11"/>
                </a:solidFill>
                <a:latin typeface="EMCHFU+MicrosoftYaHei"/>
                <a:cs typeface="EMCHFU+MicrosoftYaHei"/>
              </a:rPr>
              <a:t>违规把科研经费转到项目负责人或其家人担任高管的公司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582775" y="2517058"/>
            <a:ext cx="7620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ffffff"/>
                </a:solidFill>
                <a:latin typeface="DengXian"/>
                <a:cs typeface="DengXian"/>
              </a:rPr>
              <a:t>案例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506537" y="3116173"/>
            <a:ext cx="9375139" cy="55061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被告人A，浙江大学水环境研究院院长。因涉嫌犯贪污罪于2012年6月28日被刑事拘留，同年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7月12日被逮捕。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506537" y="3664813"/>
            <a:ext cx="9441842" cy="247085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34" b="1">
                <a:solidFill>
                  <a:srgbClr val="000000"/>
                </a:solidFill>
                <a:latin typeface="DengXian"/>
                <a:cs typeface="DengXian"/>
              </a:rPr>
              <a:t>检察院指控：</a:t>
            </a:r>
            <a:r>
              <a:rPr dirty="0" sz="1800" spc="37">
                <a:solidFill>
                  <a:srgbClr val="000000"/>
                </a:solidFill>
                <a:latin typeface="DengXian"/>
                <a:cs typeface="DengXian"/>
              </a:rPr>
              <a:t>2008年8月至2011年12月期间，被告人A作为浙江大学水环境研究院院长，在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 spc="28">
                <a:solidFill>
                  <a:srgbClr val="000000"/>
                </a:solidFill>
                <a:latin typeface="DengXian"/>
                <a:cs typeface="DengXian"/>
              </a:rPr>
              <a:t>承担国家科技重大专项课题“太湖流域苕溪农业面源污染河流综合整治技术集成与示范工程”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 spc="15">
                <a:solidFill>
                  <a:srgbClr val="000000"/>
                </a:solidFill>
                <a:latin typeface="DengXian"/>
                <a:cs typeface="DengXian"/>
              </a:rPr>
              <a:t>（以下简称苕溪课题）过程中，利用自己作为课题总负责人负责专项科研经费的总体把握、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 spc="15">
                <a:solidFill>
                  <a:srgbClr val="000000"/>
                </a:solidFill>
                <a:latin typeface="DengXian"/>
                <a:cs typeface="DengXian"/>
              </a:rPr>
              <a:t>分配管理、预算决算编制等职务便利，</a:t>
            </a:r>
            <a:r>
              <a:rPr dirty="0" sz="1800" spc="17" b="1">
                <a:solidFill>
                  <a:srgbClr val="000000"/>
                </a:solidFill>
                <a:latin typeface="DengXian"/>
                <a:cs typeface="DengXian"/>
              </a:rPr>
              <a:t>将自己实际控制的杭州高博环保科技有限公司（以下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 spc="15" b="1">
                <a:solidFill>
                  <a:srgbClr val="000000"/>
                </a:solidFill>
                <a:latin typeface="DengXian"/>
                <a:cs typeface="DengXian"/>
              </a:rPr>
              <a:t>简称高博公司）、杭州波易环保工程有限公司（以下简称波易公司）列为课题外协单位，</a:t>
            </a: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以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 spc="37">
                <a:solidFill>
                  <a:srgbClr val="000000"/>
                </a:solidFill>
                <a:latin typeface="DengXian"/>
                <a:cs typeface="DengXian"/>
              </a:rPr>
              <a:t>承接子课题部分项目任务的名义，将课题经费200万元和870.73万元分配给自己实际控制的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波易公司、高博公司支配使用。除少量费用用于课题开支外，被告人A授意其博士生杨某甲、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 spc="10">
                <a:solidFill>
                  <a:srgbClr val="000000"/>
                </a:solidFill>
                <a:latin typeface="DengXian"/>
                <a:cs typeface="DengXian"/>
              </a:rPr>
              <a:t>王某甲、梁某等人陆续以开具虚假发票、编造虚假合同、编制虚假账目等手段，将其中1022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万元专项科研经费套取或者变现非法占为己有。</a:t>
            </a:r>
          </a:p>
        </p:txBody>
      </p:sp>
    </p:spTree>
  </p:cSld>
  <p:clrMapOvr>
    <a:masterClrMapping/>
  </p:clrMapOvr>
</p:sld>
</file>

<file path=ppt/slides/slide53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31544" y="337578"/>
            <a:ext cx="5187315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科研管理内部控制——警示案例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340967" y="1458090"/>
            <a:ext cx="4811393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 spc="40">
                <a:solidFill>
                  <a:srgbClr val="000000"/>
                </a:solidFill>
                <a:latin typeface="RJHGVU+MicrosoftYaHei-Bold"/>
                <a:cs typeface="RJHGVU+MicrosoftYaHei-Bold"/>
              </a:rPr>
              <a:t>三、虚构业务，虚开发票，套取科研经费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228697" y="2067690"/>
            <a:ext cx="5499734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c55a11"/>
                </a:solidFill>
                <a:latin typeface="EMCHFU+MicrosoftYaHei"/>
                <a:cs typeface="EMCHFU+MicrosoftYaHei"/>
              </a:rPr>
              <a:t>采用虚构业务、虚开发票的手段，套取科研经费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889163" y="2897423"/>
            <a:ext cx="7620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ffffff"/>
                </a:solidFill>
                <a:latin typeface="DengXian"/>
                <a:cs typeface="DengXian"/>
              </a:rPr>
              <a:t>案例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558950" y="3480460"/>
            <a:ext cx="9525000" cy="192221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2011年至2014年，被告人张某军任吉林省某研究院某某研究所所长期间，利用主持吉林省西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 spc="15">
                <a:solidFill>
                  <a:srgbClr val="000000"/>
                </a:solidFill>
                <a:latin typeface="DengXian"/>
                <a:cs typeface="DengXian"/>
              </a:rPr>
              <a:t>部杨树林病虫害综合技术推广与示范等科研项目的工作便利，在购买农药过程中与双辽兴农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植物病虫害防治站建立购销关系，并在购药的过程中要求姜某某</a:t>
            </a:r>
            <a:r>
              <a:rPr dirty="0" sz="1800" b="1">
                <a:solidFill>
                  <a:srgbClr val="000000"/>
                </a:solidFill>
                <a:latin typeface="DengXian"/>
                <a:cs typeface="DengXian"/>
              </a:rPr>
              <a:t>为其虚开发票套取科研经费</a:t>
            </a: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。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2011年8月至2014年9月份，被告人张某军以吉林省某研究院、吉林省林业生物防治中心站购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 spc="34">
                <a:solidFill>
                  <a:srgbClr val="000000"/>
                </a:solidFill>
                <a:latin typeface="DengXian"/>
                <a:cs typeface="DengXian"/>
              </a:rPr>
              <a:t>买农药等为由，分13笔汇款给双辽兴农植物病虫害防治站558885.00元，双辽兴农植物病虫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 spc="12">
                <a:solidFill>
                  <a:srgbClr val="000000"/>
                </a:solidFill>
                <a:latin typeface="DengXian"/>
                <a:cs typeface="DengXian"/>
              </a:rPr>
              <a:t>害防治站姜某某的妻子金某某在收到上述款项后，分13次转款给张某军个人农行卡内共计人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民币364600元。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558950" y="5476900"/>
            <a:ext cx="9375143" cy="82493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15" b="1">
                <a:solidFill>
                  <a:srgbClr val="000000"/>
                </a:solidFill>
                <a:latin typeface="DengXian"/>
                <a:cs typeface="DengXian"/>
              </a:rPr>
              <a:t>法院认为：</a:t>
            </a:r>
            <a:r>
              <a:rPr dirty="0" sz="1800" spc="15">
                <a:solidFill>
                  <a:srgbClr val="000000"/>
                </a:solidFill>
                <a:latin typeface="DengXian"/>
                <a:cs typeface="DengXian"/>
              </a:rPr>
              <a:t>被告人张某军在吉林省某研究院工作期间，利用其主持林业科研项目、管理项目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 spc="15">
                <a:solidFill>
                  <a:srgbClr val="000000"/>
                </a:solidFill>
                <a:latin typeface="DengXian"/>
                <a:cs typeface="DengXian"/>
              </a:rPr>
              <a:t>科研经费的职务便利，采用虚开发票的手段，套取科研经费，且数额巨大，犯罪事实清楚，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证据确实充分，其行为已构成贪污罪。公诉机关指控事实及罪名成立。</a:t>
            </a:r>
          </a:p>
        </p:txBody>
      </p:sp>
    </p:spTree>
  </p:cSld>
  <p:clrMapOvr>
    <a:masterClrMapping/>
  </p:clrMapOvr>
</p:sld>
</file>

<file path=ppt/slides/slide54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31544" y="337578"/>
            <a:ext cx="5187315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科研管理内部控制——警示案例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68387" y="1398908"/>
            <a:ext cx="5329553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 spc="40">
                <a:solidFill>
                  <a:srgbClr val="000000"/>
                </a:solidFill>
                <a:latin typeface="RJHGVU+MicrosoftYaHei-Bold"/>
                <a:cs typeface="RJHGVU+MicrosoftYaHei-Bold"/>
              </a:rPr>
              <a:t>四、伪造票据、涂改电子发票，套取科研经费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92617" y="2313308"/>
            <a:ext cx="6009003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c55a11"/>
                </a:solidFill>
                <a:latin typeface="EMCHFU+MicrosoftYaHei"/>
                <a:cs typeface="EMCHFU+MicrosoftYaHei"/>
              </a:rPr>
              <a:t>采用伪造票据、涂改电子发票等方式，套取科研经费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749797" y="2999341"/>
            <a:ext cx="931217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ffffff"/>
                </a:solidFill>
                <a:latin typeface="DengXian"/>
                <a:cs typeface="DengXian"/>
              </a:rPr>
              <a:t>案例2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335326" y="3102859"/>
            <a:ext cx="931217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ffffff"/>
                </a:solidFill>
                <a:latin typeface="DengXian"/>
                <a:cs typeface="DengXian"/>
              </a:rPr>
              <a:t>案例1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450514" y="3102859"/>
            <a:ext cx="931217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ffffff"/>
                </a:solidFill>
                <a:latin typeface="DengXian"/>
                <a:cs typeface="DengXian"/>
              </a:rPr>
              <a:t>案例3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644390" y="3604157"/>
            <a:ext cx="3274060" cy="247085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98">
                <a:solidFill>
                  <a:srgbClr val="000000"/>
                </a:solidFill>
                <a:latin typeface="DengXian"/>
                <a:cs typeface="DengXian"/>
              </a:rPr>
              <a:t>某高校两名教师通过委托他人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 spc="98">
                <a:solidFill>
                  <a:srgbClr val="000000"/>
                </a:solidFill>
                <a:latin typeface="DengXian"/>
                <a:cs typeface="DengXian"/>
              </a:rPr>
              <a:t>私刻公章、制作假公函，先后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 spc="98">
                <a:solidFill>
                  <a:srgbClr val="000000"/>
                </a:solidFill>
                <a:latin typeface="DengXian"/>
                <a:cs typeface="DengXian"/>
              </a:rPr>
              <a:t>伪造新闻出版总署科研立项文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 spc="18">
                <a:solidFill>
                  <a:srgbClr val="000000"/>
                </a:solidFill>
                <a:latin typeface="DengXian"/>
                <a:cs typeface="DengXian"/>
              </a:rPr>
              <a:t>件7份，交给学院科研处。涉及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 spc="73">
                <a:solidFill>
                  <a:srgbClr val="000000"/>
                </a:solidFill>
                <a:latin typeface="DengXian"/>
                <a:cs typeface="DengXian"/>
              </a:rPr>
              <a:t>所谓“课题”7项、“立项经费”83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 spc="98">
                <a:solidFill>
                  <a:srgbClr val="000000"/>
                </a:solidFill>
                <a:latin typeface="DengXian"/>
                <a:cs typeface="DengXian"/>
              </a:rPr>
              <a:t>万元。因伪造新闻出版总署科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 spc="98">
                <a:solidFill>
                  <a:srgbClr val="000000"/>
                </a:solidFill>
                <a:latin typeface="DengXian"/>
                <a:cs typeface="DengXian"/>
              </a:rPr>
              <a:t>研立项文件，利用虚假课题及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 spc="98">
                <a:solidFill>
                  <a:srgbClr val="000000"/>
                </a:solidFill>
                <a:latin typeface="DengXian"/>
                <a:cs typeface="DengXian"/>
              </a:rPr>
              <a:t>其立项资金单独或伙同他人套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取学院配套资金，受到处分。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135697" y="3677360"/>
            <a:ext cx="3307715" cy="247085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100">
                <a:solidFill>
                  <a:srgbClr val="000000"/>
                </a:solidFill>
                <a:latin typeface="DengXian"/>
                <a:cs typeface="DengXian"/>
              </a:rPr>
              <a:t>北京某大学地理学与遥感科学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 spc="100">
                <a:solidFill>
                  <a:srgbClr val="000000"/>
                </a:solidFill>
                <a:latin typeface="DengXian"/>
                <a:cs typeface="DengXian"/>
              </a:rPr>
              <a:t>学院原教授张某某利用负责科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 spc="100">
                <a:solidFill>
                  <a:srgbClr val="000000"/>
                </a:solidFill>
                <a:latin typeface="DengXian"/>
                <a:cs typeface="DengXian"/>
              </a:rPr>
              <a:t>研实验的职务便利，以支付临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 spc="85">
                <a:solidFill>
                  <a:srgbClr val="000000"/>
                </a:solidFill>
                <a:latin typeface="DengXian"/>
                <a:cs typeface="DengXian"/>
              </a:rPr>
              <a:t>时工劳务费的名义，先后分17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次套取科研经费共计25.5万元。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 spc="100">
                <a:solidFill>
                  <a:srgbClr val="000000"/>
                </a:solidFill>
                <a:latin typeface="DengXian"/>
                <a:cs typeface="DengXian"/>
              </a:rPr>
              <a:t>上述钱款并未实际发放，均与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 spc="100">
                <a:solidFill>
                  <a:srgbClr val="000000"/>
                </a:solidFill>
                <a:latin typeface="DengXian"/>
                <a:cs typeface="DengXian"/>
              </a:rPr>
              <a:t>其它实验报销款一同汇入张某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 spc="100">
                <a:solidFill>
                  <a:srgbClr val="000000"/>
                </a:solidFill>
                <a:latin typeface="DengXian"/>
                <a:cs typeface="DengXian"/>
              </a:rPr>
              <a:t>某的个人银行账户，用于日常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消费。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8275637" y="3767213"/>
            <a:ext cx="3072131" cy="16478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79">
                <a:solidFill>
                  <a:srgbClr val="000000"/>
                </a:solidFill>
                <a:latin typeface="DengXian"/>
                <a:cs typeface="DengXian"/>
              </a:rPr>
              <a:t>某高校教师2012年12月项目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支</a:t>
            </a:r>
            <a:r>
              <a:rPr dirty="0" sz="1800" spc="351">
                <a:solidFill>
                  <a:srgbClr val="000000"/>
                </a:solidFill>
                <a:latin typeface="DengXian"/>
                <a:cs typeface="DengXian"/>
              </a:rPr>
              <a:t> </a:t>
            </a: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出</a:t>
            </a:r>
            <a:r>
              <a:rPr dirty="0" sz="1800" spc="351">
                <a:solidFill>
                  <a:srgbClr val="000000"/>
                </a:solidFill>
                <a:latin typeface="DengXian"/>
                <a:cs typeface="DengXian"/>
              </a:rPr>
              <a:t> </a:t>
            </a: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凭</a:t>
            </a:r>
            <a:r>
              <a:rPr dirty="0" sz="1800" spc="356">
                <a:solidFill>
                  <a:srgbClr val="000000"/>
                </a:solidFill>
                <a:latin typeface="DengXian"/>
                <a:cs typeface="DengXian"/>
              </a:rPr>
              <a:t> </a:t>
            </a: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证</a:t>
            </a:r>
            <a:r>
              <a:rPr dirty="0" sz="1800" spc="356">
                <a:solidFill>
                  <a:srgbClr val="000000"/>
                </a:solidFill>
                <a:latin typeface="DengXian"/>
                <a:cs typeface="DengXian"/>
              </a:rPr>
              <a:t> </a:t>
            </a: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保</a:t>
            </a:r>
            <a:r>
              <a:rPr dirty="0" sz="1800" spc="356">
                <a:solidFill>
                  <a:srgbClr val="000000"/>
                </a:solidFill>
                <a:latin typeface="DengXian"/>
                <a:cs typeface="DengXian"/>
              </a:rPr>
              <a:t> </a:t>
            </a: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险</a:t>
            </a:r>
            <a:r>
              <a:rPr dirty="0" sz="1800" spc="356">
                <a:solidFill>
                  <a:srgbClr val="000000"/>
                </a:solidFill>
                <a:latin typeface="DengXian"/>
                <a:cs typeface="DengXian"/>
              </a:rPr>
              <a:t> </a:t>
            </a: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差</a:t>
            </a:r>
            <a:r>
              <a:rPr dirty="0" sz="1800" spc="356">
                <a:solidFill>
                  <a:srgbClr val="000000"/>
                </a:solidFill>
                <a:latin typeface="DengXian"/>
                <a:cs typeface="DengXian"/>
              </a:rPr>
              <a:t> </a:t>
            </a: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旅</a:t>
            </a:r>
            <a:r>
              <a:rPr dirty="0" sz="1800" spc="356">
                <a:solidFill>
                  <a:srgbClr val="000000"/>
                </a:solidFill>
                <a:latin typeface="DengXian"/>
                <a:cs typeface="DengXian"/>
              </a:rPr>
              <a:t> </a:t>
            </a: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费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 spc="12">
                <a:solidFill>
                  <a:srgbClr val="000000"/>
                </a:solidFill>
                <a:latin typeface="DengXian"/>
                <a:cs typeface="DengXian"/>
              </a:rPr>
              <a:t>188,543.00元，后附发票金额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 spc="12">
                <a:solidFill>
                  <a:srgbClr val="000000"/>
                </a:solidFill>
                <a:latin typeface="DengXian"/>
                <a:cs typeface="DengXian"/>
              </a:rPr>
              <a:t>合计132,252.80元，涂改差旅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 spc="73">
                <a:solidFill>
                  <a:srgbClr val="000000"/>
                </a:solidFill>
                <a:latin typeface="DengXian"/>
                <a:cs typeface="DengXian"/>
              </a:rPr>
              <a:t>费报销单多报支出56,290.20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元。</a:t>
            </a:r>
          </a:p>
        </p:txBody>
      </p:sp>
    </p:spTree>
  </p:cSld>
  <p:clrMapOvr>
    <a:masterClrMapping/>
  </p:clrMapOvr>
</p:sld>
</file>

<file path=ppt/slides/slide55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31544" y="337578"/>
            <a:ext cx="5187315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科研管理内部控制——警示案例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325460" y="1410491"/>
            <a:ext cx="5151119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 spc="40">
                <a:solidFill>
                  <a:srgbClr val="000000"/>
                </a:solidFill>
                <a:latin typeface="RJHGVU+MicrosoftYaHei-Bold"/>
                <a:cs typeface="RJHGVU+MicrosoftYaHei-Bold"/>
              </a:rPr>
              <a:t>五、</a:t>
            </a:r>
            <a:r>
              <a:rPr dirty="0" sz="2000" spc="134">
                <a:solidFill>
                  <a:srgbClr val="000000"/>
                </a:solidFill>
                <a:latin typeface="RJHGVU+MicrosoftYaHei-Bold"/>
                <a:cs typeface="RJHGVU+MicrosoftYaHei-Bold"/>
              </a:rPr>
              <a:t> </a:t>
            </a:r>
            <a:r>
              <a:rPr dirty="0" sz="2000" spc="40">
                <a:solidFill>
                  <a:srgbClr val="000000"/>
                </a:solidFill>
                <a:latin typeface="RJHGVU+MicrosoftYaHei-Bold"/>
                <a:cs typeface="RJHGVU+MicrosoftYaHei-Bold"/>
              </a:rPr>
              <a:t>研究生冒用经办人签章，骗取科研经费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224620" y="2324891"/>
            <a:ext cx="7791447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c55a11"/>
                </a:solidFill>
                <a:latin typeface="EMCHFU+MicrosoftYaHei"/>
                <a:cs typeface="EMCHFU+MicrosoftYaHei"/>
              </a:rPr>
              <a:t>研究生以冒用项目负责人签名、私刻领导印章等方式，骗取科研经费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582775" y="2910758"/>
            <a:ext cx="7620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ffffff"/>
                </a:solidFill>
                <a:latin typeface="DengXian"/>
                <a:cs typeface="DengXian"/>
              </a:rPr>
              <a:t>案例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506537" y="3509873"/>
            <a:ext cx="9375143" cy="192221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上海某大学研究生，经审理查明2013年至2015年，博士研究生就读期间，以私刻经费章、冒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 spc="15">
                <a:solidFill>
                  <a:srgbClr val="000000"/>
                </a:solidFill>
                <a:latin typeface="DengXian"/>
                <a:cs typeface="DengXian"/>
              </a:rPr>
              <a:t>用经办人签名、私盖报销专用章和领导印章、伪造报销发票和采购合同等方式，多次进行虚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假报销以骗取有关科研项目经费，共计人民币864682.98元。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 spc="15" b="1">
                <a:solidFill>
                  <a:srgbClr val="000000"/>
                </a:solidFill>
                <a:latin typeface="DengXian"/>
                <a:cs typeface="DengXian"/>
              </a:rPr>
              <a:t>法院认为：</a:t>
            </a:r>
            <a:r>
              <a:rPr dirty="0" sz="1800" spc="15">
                <a:solidFill>
                  <a:srgbClr val="000000"/>
                </a:solidFill>
                <a:latin typeface="DengXian"/>
                <a:cs typeface="DengXian"/>
              </a:rPr>
              <a:t>被告人张某以非法占有为目的，多次骗取上海某某大学有关科研项目经费，数额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 spc="15">
                <a:solidFill>
                  <a:srgbClr val="000000"/>
                </a:solidFill>
                <a:latin typeface="DengXian"/>
                <a:cs typeface="DengXian"/>
              </a:rPr>
              <a:t>特别巨大，其行为已触犯刑律，构成诈骗罪，应依法追究其刑事责任。被告人张某到案后如</a:t>
            </a:r>
          </a:p>
          <a:p>
            <a:pPr marL="0" marR="0">
              <a:lnSpc>
                <a:spcPts val="1875"/>
              </a:lnSpc>
              <a:spcBef>
                <a:spcPts val="284"/>
              </a:spcBef>
              <a:spcAft>
                <a:spcPts val="0"/>
              </a:spcAft>
            </a:pPr>
            <a:r>
              <a:rPr dirty="0" sz="1800" spc="15">
                <a:solidFill>
                  <a:srgbClr val="000000"/>
                </a:solidFill>
                <a:latin typeface="DengXian"/>
                <a:cs typeface="DengXian"/>
              </a:rPr>
              <a:t>实供述自己的罪行，在家属帮助下退赔全部违法所得，挽回了学校科研经费的重大损失，并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得到了被害单位的谅解，依法可对其减轻处罚。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506537" y="5430113"/>
            <a:ext cx="9375143" cy="55061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spc="15" b="1">
                <a:solidFill>
                  <a:srgbClr val="000000"/>
                </a:solidFill>
                <a:latin typeface="DengXian"/>
                <a:cs typeface="DengXian"/>
              </a:rPr>
              <a:t>法院判决：</a:t>
            </a:r>
            <a:r>
              <a:rPr dirty="0" sz="1800" spc="15">
                <a:solidFill>
                  <a:srgbClr val="000000"/>
                </a:solidFill>
                <a:latin typeface="DengXian"/>
                <a:cs typeface="DengXian"/>
              </a:rPr>
              <a:t>被告人张某犯诈骗罪，判处有期徒刑七年，并处罚金人民币五万元。扣押在案的</a:t>
            </a:r>
          </a:p>
          <a:p>
            <a:pPr marL="0" marR="0">
              <a:lnSpc>
                <a:spcPts val="1875"/>
              </a:lnSpc>
              <a:spcBef>
                <a:spcPts val="23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犯罪工具予以没收。</a:t>
            </a:r>
          </a:p>
        </p:txBody>
      </p:sp>
    </p:spTree>
  </p:cSld>
  <p:clrMapOvr>
    <a:masterClrMapping/>
  </p:clrMapOvr>
</p:sld>
</file>

<file path=ppt/slides/slide56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31544" y="337578"/>
            <a:ext cx="5187315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科研管理内部控制——警示案例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310957" y="1431192"/>
            <a:ext cx="5928358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 spc="40">
                <a:solidFill>
                  <a:srgbClr val="000000"/>
                </a:solidFill>
                <a:latin typeface="RJHGVU+MicrosoftYaHei-Bold"/>
                <a:cs typeface="RJHGVU+MicrosoftYaHei-Bold"/>
              </a:rPr>
              <a:t>六、</a:t>
            </a:r>
            <a:r>
              <a:rPr dirty="0" sz="2000" spc="134">
                <a:solidFill>
                  <a:srgbClr val="000000"/>
                </a:solidFill>
                <a:latin typeface="RJHGVU+MicrosoftYaHei-Bold"/>
                <a:cs typeface="RJHGVU+MicrosoftYaHei-Bold"/>
              </a:rPr>
              <a:t> </a:t>
            </a:r>
            <a:r>
              <a:rPr dirty="0" sz="2000" spc="40">
                <a:solidFill>
                  <a:srgbClr val="000000"/>
                </a:solidFill>
                <a:latin typeface="RJHGVU+MicrosoftYaHei-Bold"/>
                <a:cs typeface="RJHGVU+MicrosoftYaHei-Bold"/>
              </a:rPr>
              <a:t>大额借款不还，长期侵占单位经费或科研经费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285047" y="2040792"/>
            <a:ext cx="5245099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c55a11"/>
                </a:solidFill>
                <a:latin typeface="EMCHFU+MicrosoftYaHei"/>
                <a:cs typeface="EMCHFU+MicrosoftYaHei"/>
              </a:rPr>
              <a:t>大额借款不还，长期侵占单位经费或科研经费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542135" y="2699939"/>
            <a:ext cx="7620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ffffff"/>
                </a:solidFill>
                <a:latin typeface="DengXian"/>
                <a:cs typeface="DengXian"/>
              </a:rPr>
              <a:t>案例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434782" y="3556863"/>
            <a:ext cx="9375143" cy="2333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安徽理工大学化工学院教授胡某公款私存、购买理财产品问题。2011年4月至2013年9月，胡</a:t>
            </a:r>
          </a:p>
          <a:p>
            <a:pPr marL="0" marR="0">
              <a:lnSpc>
                <a:spcPts val="1875"/>
              </a:lnSpc>
              <a:spcBef>
                <a:spcPts val="1314"/>
              </a:spcBef>
              <a:spcAft>
                <a:spcPts val="0"/>
              </a:spcAft>
            </a:pPr>
            <a:r>
              <a:rPr dirty="0" sz="1800" spc="15">
                <a:solidFill>
                  <a:srgbClr val="000000"/>
                </a:solidFill>
                <a:latin typeface="DengXian"/>
                <a:cs typeface="DengXian"/>
              </a:rPr>
              <a:t>某作为安徽理工大学爆破工程与器材研究所项目负责人，在对外承接工程项目过程中，通过</a:t>
            </a:r>
          </a:p>
          <a:p>
            <a:pPr marL="0" marR="0">
              <a:lnSpc>
                <a:spcPts val="1875"/>
              </a:lnSpc>
              <a:spcBef>
                <a:spcPts val="1364"/>
              </a:spcBef>
              <a:spcAft>
                <a:spcPts val="0"/>
              </a:spcAft>
            </a:pPr>
            <a:r>
              <a:rPr dirty="0" sz="1800" spc="15">
                <a:solidFill>
                  <a:srgbClr val="000000"/>
                </a:solidFill>
                <a:latin typeface="DengXian"/>
                <a:cs typeface="DengXian"/>
              </a:rPr>
              <a:t>预借工程款（借款）方式将资金从研究所账户转入个人银行账户，再报销冲账，形成公款私</a:t>
            </a:r>
          </a:p>
          <a:p>
            <a:pPr marL="0" marR="0">
              <a:lnSpc>
                <a:spcPts val="1875"/>
              </a:lnSpc>
              <a:spcBef>
                <a:spcPts val="1314"/>
              </a:spcBef>
              <a:spcAft>
                <a:spcPts val="0"/>
              </a:spcAft>
            </a:pPr>
            <a:r>
              <a:rPr dirty="0" sz="1800" spc="15">
                <a:solidFill>
                  <a:srgbClr val="000000"/>
                </a:solidFill>
                <a:latin typeface="DengXian"/>
                <a:cs typeface="DengXian"/>
              </a:rPr>
              <a:t>存，给项目资金带来潜在风险。同时利用支付工程费用时间差，用项目资金购买理财产品，</a:t>
            </a:r>
          </a:p>
          <a:p>
            <a:pPr marL="0" marR="0">
              <a:lnSpc>
                <a:spcPts val="1875"/>
              </a:lnSpc>
              <a:spcBef>
                <a:spcPts val="131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不当获利。信息研究决定，给予胡某留党察看一年处分，降低岗位等级(教授四级降为讲师八</a:t>
            </a:r>
          </a:p>
          <a:p>
            <a:pPr marL="0" marR="0">
              <a:lnSpc>
                <a:spcPts val="1875"/>
              </a:lnSpc>
              <a:spcBef>
                <a:spcPts val="1364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DengXian"/>
                <a:cs typeface="DengXian"/>
              </a:rPr>
              <a:t>级)处分。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31329" y="388428"/>
            <a:ext cx="1929765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差旅费报销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172764" y="1336742"/>
            <a:ext cx="5499734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城市间交通费：出差人员乘坐交通工具级别详表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480536" y="1981754"/>
            <a:ext cx="1980565" cy="4930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0160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RJHGVU+MicrosoftYaHei-Bold"/>
                <a:cs typeface="RJHGVU+MicrosoftYaHei-Bold"/>
              </a:rPr>
              <a:t>火车（含高铁、动</a:t>
            </a:r>
          </a:p>
          <a:p>
            <a:pPr marL="0" marR="0">
              <a:lnSpc>
                <a:spcPts val="1661"/>
              </a:lnSpc>
              <a:spcBef>
                <a:spcPts val="208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RJHGVU+MicrosoftYaHei-Bold"/>
                <a:cs typeface="RJHGVU+MicrosoftYaHei-Bold"/>
              </a:rPr>
              <a:t>车、全列软席列车）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568763" y="1973296"/>
            <a:ext cx="1980565" cy="49301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0160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RJHGVU+MicrosoftYaHei-Bold"/>
                <a:cs typeface="RJHGVU+MicrosoftYaHei-Bold"/>
              </a:rPr>
              <a:t>其他公共交通工具</a:t>
            </a:r>
          </a:p>
          <a:p>
            <a:pPr marL="0" marR="0">
              <a:lnSpc>
                <a:spcPts val="1661"/>
              </a:lnSpc>
              <a:spcBef>
                <a:spcPts val="208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RJHGVU+MicrosoftYaHei-Bold"/>
                <a:cs typeface="RJHGVU+MicrosoftYaHei-Bold"/>
              </a:rPr>
              <a:t>（不含出租小汽车</a:t>
            </a:r>
            <a:r>
              <a:rPr dirty="0" sz="1600">
                <a:solidFill>
                  <a:srgbClr val="1b4f80"/>
                </a:solidFill>
                <a:latin typeface="RJHGVU+MicrosoftYaHei-Bold"/>
                <a:cs typeface="RJHGVU+MicrosoftYaHei-Bold"/>
              </a:rPr>
              <a:t>）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734050" y="2005147"/>
            <a:ext cx="1574165" cy="49301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RJHGVU+MicrosoftYaHei-Bold"/>
                <a:cs typeface="RJHGVU+MicrosoftYaHei-Bold"/>
              </a:rPr>
              <a:t>轮船（不包括旅</a:t>
            </a:r>
          </a:p>
          <a:p>
            <a:pPr marL="406400" marR="0">
              <a:lnSpc>
                <a:spcPts val="1661"/>
              </a:lnSpc>
              <a:spcBef>
                <a:spcPts val="208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RJHGVU+MicrosoftYaHei-Bold"/>
                <a:cs typeface="RJHGVU+MicrosoftYaHei-Bold"/>
              </a:rPr>
              <a:t>游船）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8143658" y="2097463"/>
            <a:ext cx="678815" cy="2491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RJHGVU+MicrosoftYaHei-Bold"/>
                <a:cs typeface="RJHGVU+MicrosoftYaHei-Bold"/>
              </a:rPr>
              <a:t>飞</a:t>
            </a:r>
            <a:r>
              <a:rPr dirty="0" sz="1600" spc="549">
                <a:solidFill>
                  <a:srgbClr val="000000"/>
                </a:solidFill>
                <a:latin typeface="RJHGVU+MicrosoftYaHei-Bold"/>
                <a:cs typeface="RJHGVU+MicrosoftYaHei-Bold"/>
              </a:rPr>
              <a:t> </a:t>
            </a:r>
            <a:r>
              <a:rPr dirty="0" sz="1600">
                <a:solidFill>
                  <a:srgbClr val="000000"/>
                </a:solidFill>
                <a:latin typeface="RJHGVU+MicrosoftYaHei-Bold"/>
                <a:cs typeface="RJHGVU+MicrosoftYaHei-Bold"/>
              </a:rPr>
              <a:t>机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8182940" y="2884863"/>
            <a:ext cx="761365" cy="49301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头等舱</a:t>
            </a:r>
          </a:p>
          <a:p>
            <a:pPr marL="0" marR="0">
              <a:lnSpc>
                <a:spcPts val="1661"/>
              </a:lnSpc>
              <a:spcBef>
                <a:spcPts val="208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商务舱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0034740" y="2989118"/>
            <a:ext cx="980275" cy="1380258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凭据报销</a:t>
            </a:r>
          </a:p>
          <a:p>
            <a:pPr marL="15709" marR="0">
              <a:lnSpc>
                <a:spcPts val="1661"/>
              </a:lnSpc>
              <a:spcBef>
                <a:spcPts val="7244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凭据报销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8182940" y="4108902"/>
            <a:ext cx="761365" cy="152084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经济舱</a:t>
            </a:r>
          </a:p>
          <a:p>
            <a:pPr marL="0" marR="0">
              <a:lnSpc>
                <a:spcPts val="1661"/>
              </a:lnSpc>
              <a:spcBef>
                <a:spcPts val="8301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经济舱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10050450" y="5376286"/>
            <a:ext cx="964565" cy="2491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凭据报销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31329" y="388428"/>
            <a:ext cx="1929765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差旅费报销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888957" y="1277534"/>
            <a:ext cx="1170940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随行人员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228863" y="1318746"/>
            <a:ext cx="1170940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票据丢失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200365" y="1779227"/>
            <a:ext cx="2183764" cy="88290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一类人员出差，因工作</a:t>
            </a:r>
          </a:p>
          <a:p>
            <a:pPr marL="0" marR="0">
              <a:lnSpc>
                <a:spcPts val="1661"/>
              </a:lnSpc>
              <a:spcBef>
                <a:spcPts val="833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需要，随行一人可乘坐</a:t>
            </a:r>
          </a:p>
          <a:p>
            <a:pPr marL="0" marR="0">
              <a:lnSpc>
                <a:spcPts val="1661"/>
              </a:lnSpc>
              <a:spcBef>
                <a:spcPts val="833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同等级交通工具。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00096" y="1783913"/>
            <a:ext cx="2386965" cy="2491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提供说明及丢失票据支付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00096" y="2100778"/>
            <a:ext cx="2386965" cy="5660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记录和订单截图，经项目</a:t>
            </a:r>
          </a:p>
          <a:p>
            <a:pPr marL="0" marR="0">
              <a:lnSpc>
                <a:spcPts val="1661"/>
              </a:lnSpc>
              <a:spcBef>
                <a:spcPts val="833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负责人审核签字后报销。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2083866" y="2929804"/>
            <a:ext cx="1170940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夜间软座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9087396" y="3112341"/>
            <a:ext cx="916305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租车费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37718" y="3424766"/>
            <a:ext cx="2828925" cy="151663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原则上应乘坐全列软席车软座</a:t>
            </a:r>
          </a:p>
          <a:p>
            <a:pPr marL="0" marR="0">
              <a:lnSpc>
                <a:spcPts val="1661"/>
              </a:lnSpc>
              <a:spcBef>
                <a:spcPts val="833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的，在晚8时至次日晨7时乘车</a:t>
            </a:r>
          </a:p>
          <a:p>
            <a:pPr marL="0" marR="0">
              <a:lnSpc>
                <a:spcPts val="1661"/>
              </a:lnSpc>
              <a:spcBef>
                <a:spcPts val="833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时间超6小时或连续乘车超12</a:t>
            </a:r>
          </a:p>
          <a:p>
            <a:pPr marL="0" marR="0">
              <a:lnSpc>
                <a:spcPts val="1661"/>
              </a:lnSpc>
              <a:spcBef>
                <a:spcPts val="783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小时，经项目负责人批准可乘</a:t>
            </a:r>
          </a:p>
          <a:p>
            <a:pPr marL="0" marR="0">
              <a:lnSpc>
                <a:spcPts val="1661"/>
              </a:lnSpc>
              <a:spcBef>
                <a:spcPts val="833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坐软卧。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9234640" y="3611341"/>
            <a:ext cx="2793365" cy="11997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因客观原因必须租车前往的，</a:t>
            </a:r>
          </a:p>
          <a:p>
            <a:pPr marL="0" marR="0">
              <a:lnSpc>
                <a:spcPts val="1661"/>
              </a:lnSpc>
              <a:spcBef>
                <a:spcPts val="833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填写《长安大学科研差旅自</a:t>
            </a:r>
          </a:p>
          <a:p>
            <a:pPr marL="0" marR="0">
              <a:lnSpc>
                <a:spcPts val="1661"/>
              </a:lnSpc>
              <a:spcBef>
                <a:spcPts val="833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驾（租用）车辆使用表》凭</a:t>
            </a:r>
          </a:p>
          <a:p>
            <a:pPr marL="0" marR="0">
              <a:lnSpc>
                <a:spcPts val="1661"/>
              </a:lnSpc>
              <a:spcBef>
                <a:spcPts val="783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票据实报销。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2198192" y="4982810"/>
            <a:ext cx="1170940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超标乘坐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8321764" y="5097618"/>
            <a:ext cx="1425575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其他交通费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300850" y="5525143"/>
            <a:ext cx="3402965" cy="11997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因特殊情况未按规定级别乘坐交通工</a:t>
            </a:r>
          </a:p>
          <a:p>
            <a:pPr marL="0" marR="0">
              <a:lnSpc>
                <a:spcPts val="1661"/>
              </a:lnSpc>
              <a:spcBef>
                <a:spcPts val="833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具的，提供说明经项目负责人、所在</a:t>
            </a:r>
          </a:p>
          <a:p>
            <a:pPr marL="0" marR="0">
              <a:lnSpc>
                <a:spcPts val="1661"/>
              </a:lnSpc>
              <a:spcBef>
                <a:spcPts val="833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单位负责人签字审核后报销。降低等</a:t>
            </a:r>
          </a:p>
          <a:p>
            <a:pPr marL="0" marR="0">
              <a:lnSpc>
                <a:spcPts val="1661"/>
              </a:lnSpc>
              <a:spcBef>
                <a:spcPts val="783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级乘坐交通工具的，不给予补差。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8648852" y="5624889"/>
            <a:ext cx="3402965" cy="88290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因发生城市间交通费而产生的订票</a:t>
            </a:r>
          </a:p>
          <a:p>
            <a:pPr marL="0" marR="0">
              <a:lnSpc>
                <a:spcPts val="1661"/>
              </a:lnSpc>
              <a:spcBef>
                <a:spcPts val="833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费、签转或退票费、民航发展基金、</a:t>
            </a:r>
          </a:p>
          <a:p>
            <a:pPr marL="0" marR="0">
              <a:lnSpc>
                <a:spcPts val="1661"/>
              </a:lnSpc>
              <a:spcBef>
                <a:spcPts val="833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单次交通意外保险等可以凭据报销</a:t>
            </a:r>
            <a:r>
              <a:rPr dirty="0" sz="1400">
                <a:solidFill>
                  <a:srgbClr val="000000"/>
                </a:solidFill>
                <a:latin typeface="EMCHFU+MicrosoftYaHei"/>
                <a:cs typeface="EMCHFU+MicrosoftYaHei"/>
              </a:rPr>
              <a:t>。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31329" y="388428"/>
            <a:ext cx="1929765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差旅费报销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177146" y="1543959"/>
            <a:ext cx="13716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4472c4"/>
                </a:solidFill>
                <a:latin typeface="EMCHFU+MicrosoftYaHei"/>
                <a:cs typeface="EMCHFU+MicrosoftYaHei"/>
              </a:rPr>
              <a:t>住宿选择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218294" y="1987240"/>
            <a:ext cx="7670165" cy="73685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ffffff"/>
                </a:solidFill>
                <a:latin typeface="EMCHFU+MicrosoftYaHei"/>
                <a:cs typeface="EMCHFU+MicrosoftYaHei"/>
              </a:rPr>
              <a:t>出差人员应当在级别对应的住宿费标准限额内，选择安全、经济、便捷的宾馆住宿。</a:t>
            </a:r>
          </a:p>
          <a:p>
            <a:pPr marL="0" marR="0">
              <a:lnSpc>
                <a:spcPts val="1661"/>
              </a:lnSpc>
              <a:spcBef>
                <a:spcPts val="208"/>
              </a:spcBef>
              <a:spcAft>
                <a:spcPts val="0"/>
              </a:spcAft>
            </a:pPr>
            <a:r>
              <a:rPr dirty="0" sz="1600">
                <a:solidFill>
                  <a:srgbClr val="ffffff"/>
                </a:solidFill>
                <a:latin typeface="EMCHFU+MicrosoftYaHei"/>
                <a:cs typeface="EMCHFU+MicrosoftYaHei"/>
              </a:rPr>
              <a:t>（住宿费标准限额快捷查询方式：长安大学计划财务处（公众号）—微服务—财务</a:t>
            </a:r>
          </a:p>
          <a:p>
            <a:pPr marL="0" marR="0">
              <a:lnSpc>
                <a:spcPts val="1661"/>
              </a:lnSpc>
              <a:spcBef>
                <a:spcPts val="208"/>
              </a:spcBef>
              <a:spcAft>
                <a:spcPts val="0"/>
              </a:spcAft>
            </a:pPr>
            <a:r>
              <a:rPr dirty="0" sz="1600">
                <a:solidFill>
                  <a:srgbClr val="ffffff"/>
                </a:solidFill>
                <a:latin typeface="EMCHFU+MicrosoftYaHei"/>
                <a:cs typeface="EMCHFU+MicrosoftYaHei"/>
              </a:rPr>
              <a:t>小程序—登录—查询中心—住宿标准——选择省份）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243332" y="3387847"/>
            <a:ext cx="13716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4472c4"/>
                </a:solidFill>
                <a:latin typeface="EMCHFU+MicrosoftYaHei"/>
                <a:cs typeface="EMCHFU+MicrosoftYaHei"/>
              </a:rPr>
              <a:t>报销方式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126721" y="3838265"/>
            <a:ext cx="5841365" cy="98069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ffffff"/>
                </a:solidFill>
                <a:latin typeface="EMCHFU+MicrosoftYaHei"/>
                <a:cs typeface="EMCHFU+MicrosoftYaHei"/>
              </a:rPr>
              <a:t>包干与凭据报销相结合。出差时间＜30天，按住宿费限额标准</a:t>
            </a:r>
          </a:p>
          <a:p>
            <a:pPr marL="0" marR="0">
              <a:lnSpc>
                <a:spcPts val="1661"/>
              </a:lnSpc>
              <a:spcBef>
                <a:spcPts val="208"/>
              </a:spcBef>
              <a:spcAft>
                <a:spcPts val="0"/>
              </a:spcAft>
            </a:pPr>
            <a:r>
              <a:rPr dirty="0" sz="1600">
                <a:solidFill>
                  <a:srgbClr val="ffffff"/>
                </a:solidFill>
                <a:latin typeface="EMCHFU+MicrosoftYaHei"/>
                <a:cs typeface="EMCHFU+MicrosoftYaHei"/>
              </a:rPr>
              <a:t>实行包干制（学生除外），出差时间≥30天，超出部分提供住宿</a:t>
            </a:r>
          </a:p>
          <a:p>
            <a:pPr marL="0" marR="0">
              <a:lnSpc>
                <a:spcPts val="1661"/>
              </a:lnSpc>
              <a:spcBef>
                <a:spcPts val="208"/>
              </a:spcBef>
              <a:spcAft>
                <a:spcPts val="0"/>
              </a:spcAft>
            </a:pPr>
            <a:r>
              <a:rPr dirty="0" sz="1600">
                <a:solidFill>
                  <a:srgbClr val="ffffff"/>
                </a:solidFill>
                <a:latin typeface="EMCHFU+MicrosoftYaHei"/>
                <a:cs typeface="EMCHFU+MicrosoftYaHei"/>
              </a:rPr>
              <a:t>发票，在标准范围内据实报销。其他单位负担住宿费的，不再领</a:t>
            </a:r>
          </a:p>
          <a:p>
            <a:pPr marL="0" marR="0">
              <a:lnSpc>
                <a:spcPts val="1661"/>
              </a:lnSpc>
              <a:spcBef>
                <a:spcPts val="208"/>
              </a:spcBef>
              <a:spcAft>
                <a:spcPts val="0"/>
              </a:spcAft>
            </a:pPr>
            <a:r>
              <a:rPr dirty="0" sz="1600">
                <a:solidFill>
                  <a:srgbClr val="ffffff"/>
                </a:solidFill>
                <a:latin typeface="EMCHFU+MicrosoftYaHei"/>
                <a:cs typeface="EMCHFU+MicrosoftYaHei"/>
              </a:rPr>
              <a:t>取住宿费包干。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111438" y="4880199"/>
            <a:ext cx="1981200" cy="355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>
                <a:solidFill>
                  <a:srgbClr val="4472c4"/>
                </a:solidFill>
                <a:latin typeface="EMCHFU+MicrosoftYaHei"/>
                <a:cs typeface="EMCHFU+MicrosoftYaHei"/>
              </a:rPr>
              <a:t>住宿发票开具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2179523" y="5361922"/>
            <a:ext cx="8076564" cy="98069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ffffff"/>
                </a:solidFill>
                <a:latin typeface="EMCHFU+MicrosoftYaHei"/>
                <a:cs typeface="EMCHFU+MicrosoftYaHei"/>
              </a:rPr>
              <a:t>住宿费发票应注明住宿天数、人数（或房间数）、单价等基本信息，如因客观条件限制无</a:t>
            </a:r>
          </a:p>
          <a:p>
            <a:pPr marL="0" marR="0">
              <a:lnSpc>
                <a:spcPts val="1661"/>
              </a:lnSpc>
              <a:spcBef>
                <a:spcPts val="208"/>
              </a:spcBef>
              <a:spcAft>
                <a:spcPts val="0"/>
              </a:spcAft>
            </a:pPr>
            <a:r>
              <a:rPr dirty="0" sz="1600">
                <a:solidFill>
                  <a:srgbClr val="ffffff"/>
                </a:solidFill>
                <a:latin typeface="EMCHFU+MicrosoftYaHei"/>
                <a:cs typeface="EMCHFU+MicrosoftYaHei"/>
              </a:rPr>
              <a:t>法在发票上体现住宿天数、人数（或房间数）、单价，出差人应实事求是在发票票面予以</a:t>
            </a:r>
          </a:p>
          <a:p>
            <a:pPr marL="0" marR="0">
              <a:lnSpc>
                <a:spcPts val="1661"/>
              </a:lnSpc>
              <a:spcBef>
                <a:spcPts val="208"/>
              </a:spcBef>
              <a:spcAft>
                <a:spcPts val="0"/>
              </a:spcAft>
            </a:pPr>
            <a:r>
              <a:rPr dirty="0" sz="1600">
                <a:solidFill>
                  <a:srgbClr val="ffffff"/>
                </a:solidFill>
                <a:latin typeface="EMCHFU+MicrosoftYaHei"/>
                <a:cs typeface="EMCHFU+MicrosoftYaHei"/>
              </a:rPr>
              <a:t>注明并签字确认。实际发生住宿而无住宿费发票的，经项目负责人签字，可报销城市间交</a:t>
            </a:r>
          </a:p>
          <a:p>
            <a:pPr marL="0" marR="0">
              <a:lnSpc>
                <a:spcPts val="1661"/>
              </a:lnSpc>
              <a:spcBef>
                <a:spcPts val="208"/>
              </a:spcBef>
              <a:spcAft>
                <a:spcPts val="0"/>
              </a:spcAft>
            </a:pPr>
            <a:r>
              <a:rPr dirty="0" sz="1600">
                <a:solidFill>
                  <a:srgbClr val="ffffff"/>
                </a:solidFill>
                <a:latin typeface="EMCHFU+MicrosoftYaHei"/>
                <a:cs typeface="EMCHFU+MicrosoftYaHei"/>
              </a:rPr>
              <a:t>通费，并按规定标准发放伙食补助费和市内交通费。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31329" y="388428"/>
            <a:ext cx="1929765" cy="407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2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>
                <a:solidFill>
                  <a:srgbClr val="000000"/>
                </a:solidFill>
                <a:latin typeface="RJHGVU+MicrosoftYaHei-Bold"/>
                <a:cs typeface="RJHGVU+MicrosoftYaHei-Bold"/>
              </a:rPr>
              <a:t>差旅费报销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513241" y="1447486"/>
            <a:ext cx="1425575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伙食补助费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292451" y="1449187"/>
            <a:ext cx="1425575" cy="3034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9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>
                <a:solidFill>
                  <a:srgbClr val="ffffff"/>
                </a:solidFill>
                <a:latin typeface="EMCHFU+MicrosoftYaHei"/>
                <a:cs typeface="EMCHFU+MicrosoftYaHei"/>
              </a:rPr>
              <a:t>市内交通费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067384" y="2214583"/>
            <a:ext cx="3410585" cy="5412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KMAEP+ArialMT"/>
                <a:cs typeface="EKMAEP+ArialMT"/>
              </a:rPr>
              <a:t>•</a:t>
            </a:r>
            <a:r>
              <a:rPr dirty="0" sz="1600" spc="12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西藏、青海、新疆：120元/人•天</a:t>
            </a:r>
          </a:p>
          <a:p>
            <a:pPr marL="0" marR="0">
              <a:lnSpc>
                <a:spcPts val="1661"/>
              </a:lnSpc>
              <a:spcBef>
                <a:spcPts val="638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KMAEP+ArialMT"/>
                <a:cs typeface="EKMAEP+ArialMT"/>
              </a:rPr>
              <a:t>•</a:t>
            </a:r>
            <a:r>
              <a:rPr dirty="0" sz="1600" spc="12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其余地区：100元/人•天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833628" y="2310112"/>
            <a:ext cx="2072005" cy="2491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KMAEP+ArialMT"/>
                <a:cs typeface="EKMAEP+ArialMT"/>
              </a:rPr>
              <a:t>•</a:t>
            </a:r>
            <a:r>
              <a:rPr dirty="0" sz="1600" spc="12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包干：80元/人•天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833628" y="2602212"/>
            <a:ext cx="3985895" cy="2491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ff0000"/>
                </a:solidFill>
                <a:latin typeface="EKMAEP+ArialMT"/>
                <a:cs typeface="EKMAEP+ArialMT"/>
              </a:rPr>
              <a:t>•</a:t>
            </a:r>
            <a:r>
              <a:rPr dirty="0" sz="1600" spc="1289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ff0000"/>
                </a:solidFill>
                <a:latin typeface="RJHGVU+MicrosoftYaHei-Bold"/>
                <a:cs typeface="RJHGVU+MicrosoftYaHei-Bold"/>
              </a:rPr>
              <a:t>出差时间超出30天，从31天起减半计发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067384" y="2798783"/>
            <a:ext cx="3985895" cy="2491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ff0000"/>
                </a:solidFill>
                <a:latin typeface="EKMAEP+ArialMT"/>
                <a:cs typeface="EKMAEP+ArialMT"/>
              </a:rPr>
              <a:t>•</a:t>
            </a:r>
            <a:r>
              <a:rPr dirty="0" sz="1600" spc="1289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ff0000"/>
                </a:solidFill>
                <a:latin typeface="RJHGVU+MicrosoftYaHei-Bold"/>
                <a:cs typeface="RJHGVU+MicrosoftYaHei-Bold"/>
              </a:rPr>
              <a:t>出差时间超出30天，从31天起减半计发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822465" y="2975834"/>
            <a:ext cx="4298315" cy="2491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KMAEP+ArialMT"/>
                <a:cs typeface="EKMAEP+ArialMT"/>
              </a:rPr>
              <a:t>•</a:t>
            </a:r>
            <a:r>
              <a:rPr dirty="0" sz="1600" spc="12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科研经费往返驻地和机场可选择包干或凭据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090142" y="3147779"/>
            <a:ext cx="3688715" cy="2491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KMAEP+ArialMT"/>
                <a:cs typeface="EKMAEP+ArialMT"/>
              </a:rPr>
              <a:t>•</a:t>
            </a:r>
            <a:r>
              <a:rPr dirty="0" sz="1600" spc="12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出差期间：按出差目的地的标准报销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7108215" y="3267934"/>
            <a:ext cx="761365" cy="2491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报销。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1090142" y="3439879"/>
            <a:ext cx="4298315" cy="5412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KMAEP+ArialMT"/>
                <a:cs typeface="EKMAEP+ArialMT"/>
              </a:rPr>
              <a:t>•</a:t>
            </a:r>
            <a:r>
              <a:rPr dirty="0" sz="1600" spc="12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在途期间：按当天最后到达目的地标准报销</a:t>
            </a:r>
          </a:p>
          <a:p>
            <a:pPr marL="0" marR="0">
              <a:lnSpc>
                <a:spcPts val="1661"/>
              </a:lnSpc>
              <a:spcBef>
                <a:spcPts val="638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KMAEP+ArialMT"/>
                <a:cs typeface="EKMAEP+ArialMT"/>
              </a:rPr>
              <a:t>•</a:t>
            </a:r>
            <a:r>
              <a:rPr dirty="0" sz="1600" spc="12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伙食费由其他单位负担的，只发放在途补助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6822465" y="3560034"/>
            <a:ext cx="4298315" cy="2491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KMAEP+ArialMT"/>
                <a:cs typeface="EKMAEP+ArialMT"/>
              </a:rPr>
              <a:t>•</a:t>
            </a:r>
            <a:r>
              <a:rPr dirty="0" sz="1600" spc="12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自驾、租用车辆出差的，不再领取市内交通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7108215" y="3852134"/>
            <a:ext cx="534034" cy="2491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费</a:t>
            </a:r>
            <a:r>
              <a:rPr dirty="0" sz="1400">
                <a:solidFill>
                  <a:srgbClr val="000000"/>
                </a:solidFill>
                <a:latin typeface="EMCHFU+MicrosoftYaHei"/>
                <a:cs typeface="EMCHFU+MicrosoftYaHei"/>
              </a:rPr>
              <a:t>。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1090142" y="4097409"/>
            <a:ext cx="4307205" cy="11254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KMAEP+ArialMT"/>
                <a:cs typeface="EKMAEP+ArialMT"/>
              </a:rPr>
              <a:t>•</a:t>
            </a:r>
            <a:r>
              <a:rPr dirty="0" sz="1600" spc="12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常驻地参加会议、培训：举办方不承担伙食</a:t>
            </a:r>
          </a:p>
          <a:p>
            <a:pPr marL="285750" marR="0">
              <a:lnSpc>
                <a:spcPts val="1661"/>
              </a:lnSpc>
              <a:spcBef>
                <a:spcPts val="638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费用的，凭有效证明，按照40元/人•天发放</a:t>
            </a:r>
          </a:p>
          <a:p>
            <a:pPr marL="285750" marR="0">
              <a:lnSpc>
                <a:spcPts val="1661"/>
              </a:lnSpc>
              <a:spcBef>
                <a:spcPts val="638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误餐费。因工作需要有住宿的，提供住宿发</a:t>
            </a:r>
          </a:p>
          <a:p>
            <a:pPr marL="285750" marR="0">
              <a:lnSpc>
                <a:spcPts val="1661"/>
              </a:lnSpc>
              <a:spcBef>
                <a:spcPts val="638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票，按80元/人•天发放误餐费。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6833628" y="4256362"/>
            <a:ext cx="3891915" cy="2491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KMAEP+ArialMT"/>
                <a:cs typeface="EKMAEP+ArialMT"/>
              </a:rPr>
              <a:t>•</a:t>
            </a:r>
            <a:r>
              <a:rPr dirty="0" sz="1600" spc="12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常驻地参加会议、培训，按实际发生的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7119378" y="4548462"/>
            <a:ext cx="2183765" cy="2491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市内交通费凭票报销。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965466" y="5464691"/>
            <a:ext cx="1167764" cy="2491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RJHGVU+MicrosoftYaHei-Bold"/>
                <a:cs typeface="RJHGVU+MicrosoftYaHei-Bold"/>
              </a:rPr>
              <a:t>注意事项：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965466" y="5830451"/>
            <a:ext cx="5053965" cy="2491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1.</a:t>
            </a: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 </a:t>
            </a: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研究生按规定领取补助费（基本科研业务费除外）。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965466" y="6196211"/>
            <a:ext cx="10480040" cy="6149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1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2.不发补助的情况：出差期间，由其他单位负担城市间交通费和住宿费；各城市间交通票据不完整的（提供住宿发票</a:t>
            </a:r>
          </a:p>
          <a:p>
            <a:pPr marL="0" marR="0">
              <a:lnSpc>
                <a:spcPts val="1661"/>
              </a:lnSpc>
              <a:spcBef>
                <a:spcPts val="1168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EMCHFU+MicrosoftYaHei"/>
                <a:cs typeface="EMCHFU+MicrosoftYaHei"/>
              </a:rPr>
              <a:t>和具体情况说明的除外）；邀请专家讲座或调研，按规定报销受邀人员城市间交通费、住宿费，但不发放补助。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PowerPoint</dc:title>
  <dc:creator>2</dc:creator>
  <cp:lastModifiedBy>2</cp:lastModifiedBy>
  <cp:revision>1</cp:revision>
  <dcterms:modified xsi:type="dcterms:W3CDTF">2025-11-12T11:25:38+08:00</dcterms:modified>
</cp:coreProperties>
</file>