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8"/>
  </p:notesMasterIdLst>
  <p:handoutMasterIdLst>
    <p:handoutMasterId r:id="rId39"/>
  </p:handoutMasterIdLst>
  <p:sldIdLst>
    <p:sldId id="285" r:id="rId2"/>
    <p:sldId id="258" r:id="rId3"/>
    <p:sldId id="303" r:id="rId4"/>
    <p:sldId id="259" r:id="rId5"/>
    <p:sldId id="304" r:id="rId6"/>
    <p:sldId id="289" r:id="rId7"/>
    <p:sldId id="261" r:id="rId8"/>
    <p:sldId id="301" r:id="rId9"/>
    <p:sldId id="290" r:id="rId10"/>
    <p:sldId id="300" r:id="rId11"/>
    <p:sldId id="288" r:id="rId12"/>
    <p:sldId id="263" r:id="rId13"/>
    <p:sldId id="264" r:id="rId14"/>
    <p:sldId id="266" r:id="rId15"/>
    <p:sldId id="265" r:id="rId16"/>
    <p:sldId id="268" r:id="rId17"/>
    <p:sldId id="269" r:id="rId18"/>
    <p:sldId id="270" r:id="rId19"/>
    <p:sldId id="271" r:id="rId20"/>
    <p:sldId id="272" r:id="rId21"/>
    <p:sldId id="291" r:id="rId22"/>
    <p:sldId id="273" r:id="rId23"/>
    <p:sldId id="274" r:id="rId24"/>
    <p:sldId id="275" r:id="rId25"/>
    <p:sldId id="276" r:id="rId26"/>
    <p:sldId id="278" r:id="rId27"/>
    <p:sldId id="286" r:id="rId28"/>
    <p:sldId id="302" r:id="rId29"/>
    <p:sldId id="293" r:id="rId30"/>
    <p:sldId id="294" r:id="rId31"/>
    <p:sldId id="295" r:id="rId32"/>
    <p:sldId id="296" r:id="rId33"/>
    <p:sldId id="297" r:id="rId34"/>
    <p:sldId id="298" r:id="rId35"/>
    <p:sldId id="287" r:id="rId36"/>
    <p:sldId id="292"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60033"/>
    <a:srgbClr val="0000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5" autoAdjust="0"/>
  </p:normalViewPr>
  <p:slideViewPr>
    <p:cSldViewPr>
      <p:cViewPr varScale="1">
        <p:scale>
          <a:sx n="70" d="100"/>
          <a:sy n="70" d="100"/>
        </p:scale>
        <p:origin x="13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1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endParaRPr lang="en-US" altLang="zh-CN"/>
          </a:p>
        </p:txBody>
      </p:sp>
      <p:sp>
        <p:nvSpPr>
          <p:cNvPr id="36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endParaRPr lang="en-US" altLang="zh-CN"/>
          </a:p>
        </p:txBody>
      </p:sp>
      <p:sp>
        <p:nvSpPr>
          <p:cNvPr id="36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endParaRPr lang="en-US" altLang="zh-CN"/>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fld id="{C4E65974-3C70-46F7-B063-BFFC2D6C1105}" type="slidenum">
              <a:rPr lang="en-US" altLang="zh-CN"/>
              <a:pPr/>
              <a:t>‹#›</a:t>
            </a:fld>
            <a:endParaRPr lang="en-US" altLang="zh-CN"/>
          </a:p>
        </p:txBody>
      </p:sp>
    </p:spTree>
    <p:extLst>
      <p:ext uri="{BB962C8B-B14F-4D97-AF65-F5344CB8AC3E}">
        <p14:creationId xmlns:p14="http://schemas.microsoft.com/office/powerpoint/2010/main" val="1326762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6C9A9-52F4-4E04-B224-768F8A3EC9FC}" type="datetimeFigureOut">
              <a:rPr lang="zh-CN" altLang="en-US" smtClean="0"/>
              <a:t>2017/2/28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C1A4-D624-4C50-B363-FE12DFC358B0}" type="slidenum">
              <a:rPr lang="zh-CN" altLang="en-US" smtClean="0"/>
              <a:t>‹#›</a:t>
            </a:fld>
            <a:endParaRPr lang="zh-CN" altLang="en-US"/>
          </a:p>
        </p:txBody>
      </p:sp>
    </p:spTree>
    <p:extLst>
      <p:ext uri="{BB962C8B-B14F-4D97-AF65-F5344CB8AC3E}">
        <p14:creationId xmlns:p14="http://schemas.microsoft.com/office/powerpoint/2010/main" val="210750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2C1A4-D624-4C50-B363-FE12DFC358B0}" type="slidenum">
              <a:rPr lang="zh-CN" altLang="en-US" smtClean="0"/>
              <a:t>16</a:t>
            </a:fld>
            <a:endParaRPr lang="zh-CN" altLang="en-US"/>
          </a:p>
        </p:txBody>
      </p:sp>
    </p:spTree>
    <p:extLst>
      <p:ext uri="{BB962C8B-B14F-4D97-AF65-F5344CB8AC3E}">
        <p14:creationId xmlns:p14="http://schemas.microsoft.com/office/powerpoint/2010/main" val="125019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F2C1A4-D624-4C50-B363-FE12DFC358B0}" type="slidenum">
              <a:rPr lang="zh-CN" altLang="en-US" smtClean="0"/>
              <a:t>26</a:t>
            </a:fld>
            <a:endParaRPr lang="zh-CN" altLang="en-US"/>
          </a:p>
        </p:txBody>
      </p:sp>
    </p:spTree>
    <p:extLst>
      <p:ext uri="{BB962C8B-B14F-4D97-AF65-F5344CB8AC3E}">
        <p14:creationId xmlns:p14="http://schemas.microsoft.com/office/powerpoint/2010/main" val="350183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KSO_FD"/>
          <p:cNvSpPr>
            <a:spLocks noGrp="1"/>
          </p:cNvSpPr>
          <p:nvPr>
            <p:ph type="dt" sz="half" idx="10"/>
          </p:nvPr>
        </p:nvSpPr>
        <p:spPr/>
        <p:txBody>
          <a:bodyPr/>
          <a:lstStyle/>
          <a:p>
            <a:endParaRPr lang="en-US" altLang="zh-CN"/>
          </a:p>
        </p:txBody>
      </p:sp>
      <p:sp>
        <p:nvSpPr>
          <p:cNvPr id="5" name="KSO_FT"/>
          <p:cNvSpPr>
            <a:spLocks noGrp="1"/>
          </p:cNvSpPr>
          <p:nvPr>
            <p:ph type="ftr" sz="quarter" idx="11"/>
          </p:nvPr>
        </p:nvSpPr>
        <p:spPr/>
        <p:txBody>
          <a:bodyPr/>
          <a:lstStyle/>
          <a:p>
            <a:endParaRPr lang="en-US" altLang="zh-CN"/>
          </a:p>
        </p:txBody>
      </p:sp>
      <p:sp>
        <p:nvSpPr>
          <p:cNvPr id="6" name="KSO_FN"/>
          <p:cNvSpPr>
            <a:spLocks noGrp="1"/>
          </p:cNvSpPr>
          <p:nvPr>
            <p:ph type="sldNum" sz="quarter" idx="12"/>
          </p:nvPr>
        </p:nvSpPr>
        <p:spPr/>
        <p:txBody>
          <a:bodyPr/>
          <a:lstStyle/>
          <a:p>
            <a:fld id="{F5E9951C-5595-413A-829F-17E2AE992514}" type="slidenum">
              <a:rPr lang="en-US" altLang="zh-CN" smtClean="0"/>
              <a:pPr/>
              <a:t>‹#›</a:t>
            </a:fld>
            <a:endParaRPr lang="en-US" altLang="zh-CN"/>
          </a:p>
        </p:txBody>
      </p:sp>
      <p:sp>
        <p:nvSpPr>
          <p:cNvPr id="3" name="KSO_CT2"/>
          <p:cNvSpPr>
            <a:spLocks noGrp="1"/>
          </p:cNvSpPr>
          <p:nvPr>
            <p:ph type="subTitle" idx="1" hasCustomPrompt="1"/>
          </p:nvPr>
        </p:nvSpPr>
        <p:spPr>
          <a:xfrm>
            <a:off x="2301559" y="4871483"/>
            <a:ext cx="4119531" cy="467211"/>
          </a:xfrm>
          <a:prstGeom prst="trapezoid">
            <a:avLst>
              <a:gd name="adj" fmla="val 5482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9050">
            <a:solidFill>
              <a:schemeClr val="accent2">
                <a:lumMod val="60000"/>
                <a:lumOff val="40000"/>
              </a:schemeClr>
            </a:solidFill>
          </a:ln>
          <a:effectLst>
            <a:reflection blurRad="6350" stA="24000" endPos="55500" dist="25400" dir="5400000" sy="-100000" algn="bl" rotWithShape="0"/>
          </a:effectLst>
        </p:spPr>
        <p:txBody>
          <a:bodyPr anchor="ctr">
            <a:noAutofit/>
          </a:bodyPr>
          <a:lstStyle>
            <a:lvl1pPr marL="0" indent="0" algn="ctr">
              <a:buNone/>
              <a:defRPr sz="18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1788879" y="2113342"/>
            <a:ext cx="5144891" cy="1720077"/>
          </a:xfrm>
        </p:spPr>
        <p:txBody>
          <a:bodyPr anchor="ctr">
            <a:noAutofit/>
          </a:bodyPr>
          <a:lstStyle>
            <a:lvl1pPr algn="ctr">
              <a:defRPr sz="4200">
                <a:solidFill>
                  <a:schemeClr val="accent1">
                    <a:lumMod val="75000"/>
                  </a:schemeClr>
                </a:solidFill>
                <a:effectLst>
                  <a:outerShdw dist="38100" dir="5400000" algn="t" rotWithShape="0">
                    <a:schemeClr val="bg1">
                      <a:alpha val="67000"/>
                    </a:schemeClr>
                  </a:outerShdw>
                </a:effectLst>
              </a:defRPr>
            </a:lvl1pPr>
          </a:lstStyle>
          <a:p>
            <a:r>
              <a:rPr lang="zh-CN" altLang="en-US" dirty="0" smtClean="0"/>
              <a:t>单击此处添加您的标题文字</a:t>
            </a:r>
            <a:endParaRPr lang="zh-CN" altLang="en-US" dirty="0"/>
          </a:p>
        </p:txBody>
      </p:sp>
    </p:spTree>
    <p:extLst>
      <p:ext uri="{BB962C8B-B14F-4D97-AF65-F5344CB8AC3E}">
        <p14:creationId xmlns:p14="http://schemas.microsoft.com/office/powerpoint/2010/main" val="2491274931"/>
      </p:ext>
    </p:extLst>
  </p:cSld>
  <p:clrMapOvr>
    <a:masterClrMapping/>
  </p:clrMapOvr>
  <p:extLst mod="1">
    <p:ext uri="{DCECCB84-F9BA-43D5-87BE-67443E8EF086}">
      <p15:sldGuideLst xmlns:p15="http://schemas.microsoft.com/office/powerpoint/2012/main">
        <p15:guide id="1" orient="horz" pos="2160">
          <p15:clr>
            <a:srgbClr val="FBAE40"/>
          </p15:clr>
        </p15:guide>
        <p15:guide id="2"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endParaRPr lang="en-US" altLang="zh-CN"/>
          </a:p>
        </p:txBody>
      </p:sp>
      <p:sp>
        <p:nvSpPr>
          <p:cNvPr id="5" name="KSO_FT"/>
          <p:cNvSpPr>
            <a:spLocks noGrp="1"/>
          </p:cNvSpPr>
          <p:nvPr>
            <p:ph type="ftr" sz="quarter" idx="11"/>
          </p:nvPr>
        </p:nvSpPr>
        <p:spPr/>
        <p:txBody>
          <a:bodyPr/>
          <a:lstStyle/>
          <a:p>
            <a:endParaRPr lang="en-US" altLang="zh-CN"/>
          </a:p>
        </p:txBody>
      </p:sp>
      <p:sp>
        <p:nvSpPr>
          <p:cNvPr id="6" name="KSO_FN"/>
          <p:cNvSpPr>
            <a:spLocks noGrp="1"/>
          </p:cNvSpPr>
          <p:nvPr>
            <p:ph type="sldNum" sz="quarter" idx="12"/>
          </p:nvPr>
        </p:nvSpPr>
        <p:spPr/>
        <p:txBody>
          <a:bodyPr/>
          <a:lstStyle/>
          <a:p>
            <a:fld id="{B3282FB4-E3EB-456A-8A7B-0A7B11155853}" type="slidenum">
              <a:rPr lang="en-US" altLang="zh-CN" smtClean="0"/>
              <a:pPr/>
              <a:t>‹#›</a:t>
            </a:fld>
            <a:endParaRPr lang="en-US" altLang="zh-CN"/>
          </a:p>
        </p:txBody>
      </p:sp>
    </p:spTree>
    <p:extLst>
      <p:ext uri="{BB962C8B-B14F-4D97-AF65-F5344CB8AC3E}">
        <p14:creationId xmlns:p14="http://schemas.microsoft.com/office/powerpoint/2010/main" val="2125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endParaRPr lang="en-US" altLang="zh-CN"/>
          </a:p>
        </p:txBody>
      </p:sp>
      <p:sp>
        <p:nvSpPr>
          <p:cNvPr id="5" name="KSO_FT"/>
          <p:cNvSpPr>
            <a:spLocks noGrp="1"/>
          </p:cNvSpPr>
          <p:nvPr>
            <p:ph type="ftr" sz="quarter" idx="11"/>
          </p:nvPr>
        </p:nvSpPr>
        <p:spPr/>
        <p:txBody>
          <a:bodyPr/>
          <a:lstStyle/>
          <a:p>
            <a:endParaRPr lang="en-US" altLang="zh-CN"/>
          </a:p>
        </p:txBody>
      </p:sp>
      <p:sp>
        <p:nvSpPr>
          <p:cNvPr id="6" name="KSO_FN"/>
          <p:cNvSpPr>
            <a:spLocks noGrp="1"/>
          </p:cNvSpPr>
          <p:nvPr>
            <p:ph type="sldNum" sz="quarter" idx="12"/>
          </p:nvPr>
        </p:nvSpPr>
        <p:spPr/>
        <p:txBody>
          <a:bodyPr/>
          <a:lstStyle/>
          <a:p>
            <a:fld id="{89D2EABB-639D-40D1-9228-F8F727B764C3}" type="slidenum">
              <a:rPr lang="en-US" altLang="zh-CN" smtClean="0"/>
              <a:pPr/>
              <a:t>‹#›</a:t>
            </a:fld>
            <a:endParaRPr lang="en-US" altLang="zh-CN"/>
          </a:p>
        </p:txBody>
      </p:sp>
    </p:spTree>
    <p:extLst>
      <p:ext uri="{BB962C8B-B14F-4D97-AF65-F5344CB8AC3E}">
        <p14:creationId xmlns:p14="http://schemas.microsoft.com/office/powerpoint/2010/main" val="266896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a:xfrm>
            <a:off x="457200" y="6248400"/>
            <a:ext cx="21336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8400"/>
            <a:ext cx="2133600" cy="457200"/>
          </a:xfrm>
        </p:spPr>
        <p:txBody>
          <a:bodyPr/>
          <a:lstStyle>
            <a:lvl1pPr>
              <a:defRPr/>
            </a:lvl1pPr>
          </a:lstStyle>
          <a:p>
            <a:fld id="{551CE891-0CB7-4966-815A-E3F71E4251A5}" type="slidenum">
              <a:rPr lang="en-US" altLang="zh-CN"/>
              <a:pPr/>
              <a:t>‹#›</a:t>
            </a:fld>
            <a:endParaRPr lang="en-US" altLang="zh-CN"/>
          </a:p>
        </p:txBody>
      </p:sp>
    </p:spTree>
    <p:extLst>
      <p:ext uri="{BB962C8B-B14F-4D97-AF65-F5344CB8AC3E}">
        <p14:creationId xmlns:p14="http://schemas.microsoft.com/office/powerpoint/2010/main" val="87722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endParaRPr lang="en-US" altLang="zh-CN"/>
          </a:p>
        </p:txBody>
      </p:sp>
      <p:sp>
        <p:nvSpPr>
          <p:cNvPr id="5" name="KSO_FT"/>
          <p:cNvSpPr>
            <a:spLocks noGrp="1"/>
          </p:cNvSpPr>
          <p:nvPr>
            <p:ph type="ftr" sz="quarter" idx="11"/>
          </p:nvPr>
        </p:nvSpPr>
        <p:spPr/>
        <p:txBody>
          <a:bodyPr/>
          <a:lstStyle/>
          <a:p>
            <a:endParaRPr lang="en-US" altLang="zh-CN"/>
          </a:p>
        </p:txBody>
      </p:sp>
      <p:sp>
        <p:nvSpPr>
          <p:cNvPr id="6" name="KSO_FN"/>
          <p:cNvSpPr>
            <a:spLocks noGrp="1"/>
          </p:cNvSpPr>
          <p:nvPr>
            <p:ph type="sldNum" sz="quarter" idx="12"/>
          </p:nvPr>
        </p:nvSpPr>
        <p:spPr/>
        <p:txBody>
          <a:bodyPr/>
          <a:lstStyle/>
          <a:p>
            <a:fld id="{7A587149-336A-49A0-874A-52A0FF432782}" type="slidenum">
              <a:rPr lang="en-US" altLang="zh-CN" smtClean="0"/>
              <a:pPr/>
              <a:t>‹#›</a:t>
            </a:fld>
            <a:endParaRPr lang="en-US" altLang="zh-CN"/>
          </a:p>
        </p:txBody>
      </p:sp>
    </p:spTree>
    <p:extLst>
      <p:ext uri="{BB962C8B-B14F-4D97-AF65-F5344CB8AC3E}">
        <p14:creationId xmlns:p14="http://schemas.microsoft.com/office/powerpoint/2010/main" val="270115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6" y="2165349"/>
            <a:ext cx="5995988" cy="1235075"/>
          </a:xfrm>
        </p:spPr>
        <p:txBody>
          <a:bodyPr anchor="b">
            <a:normAutofit/>
          </a:bodyPr>
          <a:lstStyle>
            <a:lvl1pPr algn="ctr">
              <a:defRPr sz="3600">
                <a:solidFill>
                  <a:schemeClr val="accent1">
                    <a:lumMod val="75000"/>
                  </a:schemeClr>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804400" y="3457574"/>
            <a:ext cx="3535200" cy="466725"/>
          </a:xfrm>
          <a:prstGeom prst="trapezoid">
            <a:avLst>
              <a:gd name="adj" fmla="val 43367"/>
            </a:avLst>
          </a:prstGeom>
          <a:gradFill flip="none" rotWithShape="1">
            <a:gsLst>
              <a:gs pos="0">
                <a:schemeClr val="bg1">
                  <a:lumMod val="85000"/>
                  <a:shade val="67500"/>
                  <a:satMod val="115000"/>
                </a:schemeClr>
              </a:gs>
              <a:gs pos="100000">
                <a:schemeClr val="bg1">
                  <a:lumMod val="85000"/>
                  <a:shade val="100000"/>
                  <a:satMod val="115000"/>
                </a:schemeClr>
              </a:gs>
            </a:gsLst>
            <a:lin ang="10800000" scaled="1"/>
            <a:tileRect/>
          </a:gradFill>
          <a:ln w="19050">
            <a:solidFill>
              <a:schemeClr val="bg1"/>
            </a:solidFill>
          </a:ln>
          <a:effectLst>
            <a:reflection blurRad="6350" stA="52000" endA="300" endPos="35000" dir="5400000" sy="-100000" algn="bl" rotWithShape="0"/>
          </a:effectLst>
        </p:spPr>
        <p:txBody>
          <a:bodyPr anchor="ctr">
            <a:normAutofit/>
          </a:bodyPr>
          <a:lstStyle>
            <a:lvl1pPr marL="0" indent="0" algn="ctr">
              <a:buNone/>
              <a:defRPr sz="16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endParaRPr lang="en-US" altLang="zh-CN"/>
          </a:p>
        </p:txBody>
      </p:sp>
      <p:sp>
        <p:nvSpPr>
          <p:cNvPr id="5" name="KSO_FT"/>
          <p:cNvSpPr>
            <a:spLocks noGrp="1"/>
          </p:cNvSpPr>
          <p:nvPr>
            <p:ph type="ftr" sz="quarter" idx="11"/>
          </p:nvPr>
        </p:nvSpPr>
        <p:spPr/>
        <p:txBody>
          <a:bodyPr/>
          <a:lstStyle/>
          <a:p>
            <a:endParaRPr lang="en-US" altLang="zh-CN"/>
          </a:p>
        </p:txBody>
      </p:sp>
      <p:sp>
        <p:nvSpPr>
          <p:cNvPr id="6" name="KSO_FN"/>
          <p:cNvSpPr>
            <a:spLocks noGrp="1"/>
          </p:cNvSpPr>
          <p:nvPr>
            <p:ph type="sldNum" sz="quarter" idx="12"/>
          </p:nvPr>
        </p:nvSpPr>
        <p:spPr/>
        <p:txBody>
          <a:bodyPr/>
          <a:lstStyle/>
          <a:p>
            <a:fld id="{31C2B5DB-0490-4FE2-8572-EDBB392AA843}" type="slidenum">
              <a:rPr lang="en-US" altLang="zh-CN" smtClean="0"/>
              <a:pPr/>
              <a:t>‹#›</a:t>
            </a:fld>
            <a:endParaRPr lang="en-US" altLang="zh-CN"/>
          </a:p>
        </p:txBody>
      </p:sp>
    </p:spTree>
    <p:extLst>
      <p:ext uri="{BB962C8B-B14F-4D97-AF65-F5344CB8AC3E}">
        <p14:creationId xmlns:p14="http://schemas.microsoft.com/office/powerpoint/2010/main" val="252915004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endParaRPr lang="en-US" altLang="zh-CN"/>
          </a:p>
        </p:txBody>
      </p:sp>
      <p:sp>
        <p:nvSpPr>
          <p:cNvPr id="6" name="KSO_FT"/>
          <p:cNvSpPr>
            <a:spLocks noGrp="1"/>
          </p:cNvSpPr>
          <p:nvPr>
            <p:ph type="ftr" sz="quarter" idx="11"/>
          </p:nvPr>
        </p:nvSpPr>
        <p:spPr/>
        <p:txBody>
          <a:bodyPr/>
          <a:lstStyle/>
          <a:p>
            <a:endParaRPr lang="en-US" altLang="zh-CN"/>
          </a:p>
        </p:txBody>
      </p:sp>
      <p:sp>
        <p:nvSpPr>
          <p:cNvPr id="7" name="KSO_FN"/>
          <p:cNvSpPr>
            <a:spLocks noGrp="1"/>
          </p:cNvSpPr>
          <p:nvPr>
            <p:ph type="sldNum" sz="quarter" idx="12"/>
          </p:nvPr>
        </p:nvSpPr>
        <p:spPr/>
        <p:txBody>
          <a:bodyPr/>
          <a:lstStyle/>
          <a:p>
            <a:fld id="{D022FBC1-F2F8-4746-A5E7-7070BDA88988}" type="slidenum">
              <a:rPr lang="en-US" altLang="zh-CN" smtClean="0"/>
              <a:pPr/>
              <a:t>‹#›</a:t>
            </a:fld>
            <a:endParaRPr lang="en-US" altLang="zh-CN"/>
          </a:p>
        </p:txBody>
      </p:sp>
    </p:spTree>
    <p:extLst>
      <p:ext uri="{BB962C8B-B14F-4D97-AF65-F5344CB8AC3E}">
        <p14:creationId xmlns:p14="http://schemas.microsoft.com/office/powerpoint/2010/main" val="387232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endParaRPr lang="en-US" altLang="zh-CN"/>
          </a:p>
        </p:txBody>
      </p:sp>
      <p:sp>
        <p:nvSpPr>
          <p:cNvPr id="8" name="KSO_FT"/>
          <p:cNvSpPr>
            <a:spLocks noGrp="1"/>
          </p:cNvSpPr>
          <p:nvPr>
            <p:ph type="ftr" sz="quarter" idx="11"/>
          </p:nvPr>
        </p:nvSpPr>
        <p:spPr/>
        <p:txBody>
          <a:bodyPr/>
          <a:lstStyle/>
          <a:p>
            <a:endParaRPr lang="en-US" altLang="zh-CN"/>
          </a:p>
        </p:txBody>
      </p:sp>
      <p:sp>
        <p:nvSpPr>
          <p:cNvPr id="9" name="KSO_FN"/>
          <p:cNvSpPr>
            <a:spLocks noGrp="1"/>
          </p:cNvSpPr>
          <p:nvPr>
            <p:ph type="sldNum" sz="quarter" idx="12"/>
          </p:nvPr>
        </p:nvSpPr>
        <p:spPr/>
        <p:txBody>
          <a:bodyPr/>
          <a:lstStyle/>
          <a:p>
            <a:fld id="{21A9ECF1-5473-4566-A860-984A40DD87E2}" type="slidenum">
              <a:rPr lang="en-US" altLang="zh-CN" smtClean="0"/>
              <a:pPr/>
              <a:t>‹#›</a:t>
            </a:fld>
            <a:endParaRPr lang="en-US" altLang="zh-CN"/>
          </a:p>
        </p:txBody>
      </p:sp>
    </p:spTree>
    <p:extLst>
      <p:ext uri="{BB962C8B-B14F-4D97-AF65-F5344CB8AC3E}">
        <p14:creationId xmlns:p14="http://schemas.microsoft.com/office/powerpoint/2010/main" val="332233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endParaRPr lang="en-US" altLang="zh-CN"/>
          </a:p>
        </p:txBody>
      </p:sp>
      <p:sp>
        <p:nvSpPr>
          <p:cNvPr id="4" name="KSO_FT"/>
          <p:cNvSpPr>
            <a:spLocks noGrp="1"/>
          </p:cNvSpPr>
          <p:nvPr>
            <p:ph type="ftr" sz="quarter" idx="11"/>
          </p:nvPr>
        </p:nvSpPr>
        <p:spPr/>
        <p:txBody>
          <a:bodyPr/>
          <a:lstStyle/>
          <a:p>
            <a:endParaRPr lang="en-US" altLang="zh-CN"/>
          </a:p>
        </p:txBody>
      </p:sp>
      <p:sp>
        <p:nvSpPr>
          <p:cNvPr id="5" name="KSO_FN"/>
          <p:cNvSpPr>
            <a:spLocks noGrp="1"/>
          </p:cNvSpPr>
          <p:nvPr>
            <p:ph type="sldNum" sz="quarter" idx="12"/>
          </p:nvPr>
        </p:nvSpPr>
        <p:spPr/>
        <p:txBody>
          <a:bodyPr/>
          <a:lstStyle/>
          <a:p>
            <a:fld id="{62B5606A-43C1-417E-BF87-2BAB9B4D93E0}" type="slidenum">
              <a:rPr lang="en-US" altLang="zh-CN" smtClean="0"/>
              <a:pPr/>
              <a:t>‹#›</a:t>
            </a:fld>
            <a:endParaRPr lang="en-US" altLang="zh-CN"/>
          </a:p>
        </p:txBody>
      </p:sp>
    </p:spTree>
    <p:extLst>
      <p:ext uri="{BB962C8B-B14F-4D97-AF65-F5344CB8AC3E}">
        <p14:creationId xmlns:p14="http://schemas.microsoft.com/office/powerpoint/2010/main" val="42211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endParaRPr lang="en-US" altLang="zh-CN"/>
          </a:p>
        </p:txBody>
      </p:sp>
      <p:sp>
        <p:nvSpPr>
          <p:cNvPr id="3" name="KSO_FT"/>
          <p:cNvSpPr>
            <a:spLocks noGrp="1"/>
          </p:cNvSpPr>
          <p:nvPr>
            <p:ph type="ftr" sz="quarter" idx="11"/>
          </p:nvPr>
        </p:nvSpPr>
        <p:spPr/>
        <p:txBody>
          <a:bodyPr/>
          <a:lstStyle/>
          <a:p>
            <a:endParaRPr lang="en-US" altLang="zh-CN"/>
          </a:p>
        </p:txBody>
      </p:sp>
      <p:sp>
        <p:nvSpPr>
          <p:cNvPr id="4" name="KSO_FN"/>
          <p:cNvSpPr>
            <a:spLocks noGrp="1"/>
          </p:cNvSpPr>
          <p:nvPr>
            <p:ph type="sldNum" sz="quarter" idx="12"/>
          </p:nvPr>
        </p:nvSpPr>
        <p:spPr/>
        <p:txBody>
          <a:bodyPr/>
          <a:lstStyle/>
          <a:p>
            <a:fld id="{E5F96B56-226F-42E8-9B14-57EE3FB4C66B}" type="slidenum">
              <a:rPr lang="en-US" altLang="zh-CN" smtClean="0"/>
              <a:pPr/>
              <a:t>‹#›</a:t>
            </a:fld>
            <a:endParaRPr lang="en-US" altLang="zh-CN"/>
          </a:p>
        </p:txBody>
      </p:sp>
    </p:spTree>
    <p:extLst>
      <p:ext uri="{BB962C8B-B14F-4D97-AF65-F5344CB8AC3E}">
        <p14:creationId xmlns:p14="http://schemas.microsoft.com/office/powerpoint/2010/main" val="203216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endParaRPr lang="en-US" altLang="zh-CN"/>
          </a:p>
        </p:txBody>
      </p:sp>
      <p:sp>
        <p:nvSpPr>
          <p:cNvPr id="6" name="KSO_FT"/>
          <p:cNvSpPr>
            <a:spLocks noGrp="1"/>
          </p:cNvSpPr>
          <p:nvPr>
            <p:ph type="ftr" sz="quarter" idx="11"/>
          </p:nvPr>
        </p:nvSpPr>
        <p:spPr/>
        <p:txBody>
          <a:bodyPr/>
          <a:lstStyle/>
          <a:p>
            <a:endParaRPr lang="en-US" altLang="zh-CN"/>
          </a:p>
        </p:txBody>
      </p:sp>
      <p:sp>
        <p:nvSpPr>
          <p:cNvPr id="7" name="KSO_FN"/>
          <p:cNvSpPr>
            <a:spLocks noGrp="1"/>
          </p:cNvSpPr>
          <p:nvPr>
            <p:ph type="sldNum" sz="quarter" idx="12"/>
          </p:nvPr>
        </p:nvSpPr>
        <p:spPr/>
        <p:txBody>
          <a:bodyPr/>
          <a:lstStyle/>
          <a:p>
            <a:fld id="{0B2C87D3-C6A6-4F49-AA9C-004607526F9F}" type="slidenum">
              <a:rPr lang="en-US" altLang="zh-CN" smtClean="0"/>
              <a:pPr/>
              <a:t>‹#›</a:t>
            </a:fld>
            <a:endParaRPr lang="en-US" altLang="zh-CN"/>
          </a:p>
        </p:txBody>
      </p:sp>
    </p:spTree>
    <p:extLst>
      <p:ext uri="{BB962C8B-B14F-4D97-AF65-F5344CB8AC3E}">
        <p14:creationId xmlns:p14="http://schemas.microsoft.com/office/powerpoint/2010/main" val="9391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endParaRPr lang="en-US" altLang="zh-CN"/>
          </a:p>
        </p:txBody>
      </p:sp>
      <p:sp>
        <p:nvSpPr>
          <p:cNvPr id="6" name="KSO_FT"/>
          <p:cNvSpPr>
            <a:spLocks noGrp="1"/>
          </p:cNvSpPr>
          <p:nvPr>
            <p:ph type="ftr" sz="quarter" idx="11"/>
          </p:nvPr>
        </p:nvSpPr>
        <p:spPr/>
        <p:txBody>
          <a:bodyPr/>
          <a:lstStyle/>
          <a:p>
            <a:endParaRPr lang="en-US" altLang="zh-CN"/>
          </a:p>
        </p:txBody>
      </p:sp>
      <p:sp>
        <p:nvSpPr>
          <p:cNvPr id="7" name="KSO_FN"/>
          <p:cNvSpPr>
            <a:spLocks noGrp="1"/>
          </p:cNvSpPr>
          <p:nvPr>
            <p:ph type="sldNum" sz="quarter" idx="12"/>
          </p:nvPr>
        </p:nvSpPr>
        <p:spPr/>
        <p:txBody>
          <a:bodyPr/>
          <a:lstStyle/>
          <a:p>
            <a:fld id="{D8F22406-017D-42A6-B167-BC3973C04B6D}" type="slidenum">
              <a:rPr lang="en-US" altLang="zh-CN" smtClean="0"/>
              <a:pPr/>
              <a:t>‹#›</a:t>
            </a:fld>
            <a:endParaRPr lang="en-US" altLang="zh-CN"/>
          </a:p>
        </p:txBody>
      </p:sp>
    </p:spTree>
    <p:extLst>
      <p:ext uri="{BB962C8B-B14F-4D97-AF65-F5344CB8AC3E}">
        <p14:creationId xmlns:p14="http://schemas.microsoft.com/office/powerpoint/2010/main" val="38539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组合 8"/>
          <p:cNvGrpSpPr/>
          <p:nvPr/>
        </p:nvGrpSpPr>
        <p:grpSpPr>
          <a:xfrm>
            <a:off x="0" y="-381"/>
            <a:ext cx="9144000" cy="6867906"/>
            <a:chOff x="0" y="-381"/>
            <a:chExt cx="9144000" cy="6593205"/>
          </a:xfrm>
        </p:grpSpPr>
        <p:pic>
          <p:nvPicPr>
            <p:cNvPr id="7" name="图片 6"/>
            <p:cNvPicPr>
              <a:picLocks noChangeAspect="1"/>
            </p:cNvPicPr>
            <p:nvPr userDrawn="1"/>
          </p:nvPicPr>
          <p:blipFill rotWithShape="1">
            <a:blip r:embed="rId14">
              <a:extLst>
                <a:ext uri="{28A0092B-C50C-407E-A947-70E740481C1C}">
                  <a14:useLocalDpi xmlns:a14="http://schemas.microsoft.com/office/drawing/2010/main" val="0"/>
                </a:ext>
              </a:extLst>
            </a:blip>
            <a:srcRect b="3604"/>
            <a:stretch/>
          </p:blipFill>
          <p:spPr>
            <a:xfrm>
              <a:off x="0" y="-381"/>
              <a:ext cx="9144000" cy="6593205"/>
            </a:xfrm>
            <a:prstGeom prst="rect">
              <a:avLst/>
            </a:prstGeom>
          </p:spPr>
        </p:pic>
        <p:sp>
          <p:nvSpPr>
            <p:cNvPr id="8" name="矩形 7"/>
            <p:cNvSpPr/>
            <p:nvPr userDrawn="1"/>
          </p:nvSpPr>
          <p:spPr>
            <a:xfrm>
              <a:off x="0" y="6373367"/>
              <a:ext cx="9144000" cy="2194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KSO_BT1"/>
          <p:cNvSpPr>
            <a:spLocks noGrp="1"/>
          </p:cNvSpPr>
          <p:nvPr>
            <p:ph type="title"/>
          </p:nvPr>
        </p:nvSpPr>
        <p:spPr>
          <a:xfrm>
            <a:off x="1504949" y="295907"/>
            <a:ext cx="5419725" cy="699594"/>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2EABB-639D-40D1-9228-F8F727B764C3}" type="slidenum">
              <a:rPr lang="en-US" altLang="zh-CN" smtClean="0"/>
              <a:pPr/>
              <a:t>‹#›</a:t>
            </a:fld>
            <a:endParaRPr lang="en-US" altLang="zh-CN"/>
          </a:p>
        </p:txBody>
      </p:sp>
      <p:sp>
        <p:nvSpPr>
          <p:cNvPr id="3" name="KSO_BC1"/>
          <p:cNvSpPr>
            <a:spLocks noGrp="1"/>
          </p:cNvSpPr>
          <p:nvPr>
            <p:ph type="body" idx="1"/>
          </p:nvPr>
        </p:nvSpPr>
        <p:spPr>
          <a:xfrm>
            <a:off x="419099" y="1362075"/>
            <a:ext cx="8292045" cy="5229227"/>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cxnSp>
        <p:nvCxnSpPr>
          <p:cNvPr id="11" name="直接连接符 10"/>
          <p:cNvCxnSpPr/>
          <p:nvPr/>
        </p:nvCxnSpPr>
        <p:spPr>
          <a:xfrm>
            <a:off x="0" y="6638924"/>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3638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914400" rtl="0" eaLnBrk="1" latinLnBrk="0" hangingPunct="1">
        <a:lnSpc>
          <a:spcPct val="90000"/>
        </a:lnSpc>
        <a:spcBef>
          <a:spcPct val="0"/>
        </a:spcBef>
        <a:buNone/>
        <a:defRPr sz="3200" b="1" i="0" kern="1200" baseline="0">
          <a:solidFill>
            <a:schemeClr val="accent1">
              <a:lumMod val="75000"/>
            </a:schemeClr>
          </a:solidFill>
          <a:effectLst>
            <a:outerShdw dist="38100" dir="5400000" algn="t" rotWithShape="0">
              <a:schemeClr val="bg1">
                <a:alpha val="89000"/>
              </a:schemeClr>
            </a:outerShdw>
          </a:effectLst>
          <a:latin typeface="Arial Black" panose="020B0A04020102020204" pitchFamily="34"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800"/>
        </a:spcBef>
        <a:spcAft>
          <a:spcPts val="0"/>
        </a:spcAft>
        <a:buClr>
          <a:schemeClr val="accent4">
            <a:lumMod val="75000"/>
          </a:schemeClr>
        </a:buClr>
        <a:buSzPct val="70000"/>
        <a:buFont typeface="Wingdings 2" panose="05020102010507070707" pitchFamily="18" charset="2"/>
        <a:buChar char=""/>
        <a:defRPr sz="2000" kern="1200" baseline="0">
          <a:solidFill>
            <a:schemeClr val="accent1">
              <a:lumMod val="75000"/>
            </a:schemeClr>
          </a:solidFill>
          <a:latin typeface="Arial" panose="020B0604020202020204" pitchFamily="34" charset="0"/>
          <a:ea typeface="微软雅黑" panose="020B0503020204020204" pitchFamily="34" charset="-122"/>
          <a:cs typeface="+mn-cs"/>
        </a:defRPr>
      </a:lvl1pPr>
      <a:lvl2pPr marL="357188" indent="-357188"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5E5E5E"/>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www.jiangyuan.com.cn/images/cpxitong02.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5650" y="1844675"/>
            <a:ext cx="7772400" cy="3465513"/>
          </a:xfrm>
        </p:spPr>
        <p:txBody>
          <a:bodyPr/>
          <a:lstStyle/>
          <a:p>
            <a:r>
              <a:rPr lang="zh-CN" altLang="en-US" sz="4000" dirty="0" smtClean="0"/>
              <a:t>计算机控制系统基础</a:t>
            </a:r>
            <a:r>
              <a:rPr lang="zh-CN" altLang="en-US" sz="4000" dirty="0"/>
              <a:t/>
            </a:r>
            <a:br>
              <a:rPr lang="zh-CN" altLang="en-US" sz="4000" dirty="0"/>
            </a:br>
            <a:r>
              <a:rPr lang="zh-CN" altLang="en-US" sz="4000" dirty="0"/>
              <a:t> </a:t>
            </a:r>
            <a:r>
              <a:rPr kumimoji="1" lang="en-US" altLang="zh-CN" sz="4000" b="1" dirty="0">
                <a:solidFill>
                  <a:schemeClr val="tx1"/>
                </a:solidFill>
                <a:latin typeface="华文楷体" pitchFamily="2" charset="-122"/>
                <a:ea typeface="华文楷体" pitchFamily="2" charset="-122"/>
              </a:rPr>
              <a:t>Computer Control Technology</a:t>
            </a:r>
            <a:r>
              <a:rPr lang="en-US" altLang="zh-CN" sz="4000" dirty="0">
                <a:solidFill>
                  <a:schemeClr val="tx1"/>
                </a:solidFill>
              </a:rPr>
              <a:t> </a:t>
            </a:r>
            <a:br>
              <a:rPr lang="en-US" altLang="zh-CN" sz="4000" dirty="0">
                <a:solidFill>
                  <a:schemeClr val="tx1"/>
                </a:solidFill>
              </a:rPr>
            </a:br>
            <a:endParaRPr lang="en-US" altLang="zh-CN" sz="4000" dirty="0">
              <a:solidFill>
                <a:schemeClr val="tx1"/>
              </a:solidFill>
            </a:endParaRPr>
          </a:p>
        </p:txBody>
      </p:sp>
      <p:sp>
        <p:nvSpPr>
          <p:cNvPr id="2" name="灯片编号占位符 1"/>
          <p:cNvSpPr>
            <a:spLocks noGrp="1"/>
          </p:cNvSpPr>
          <p:nvPr>
            <p:ph type="sldNum" sz="quarter" idx="12"/>
          </p:nvPr>
        </p:nvSpPr>
        <p:spPr/>
        <p:txBody>
          <a:bodyPr/>
          <a:lstStyle/>
          <a:p>
            <a:fld id="{F5E9951C-5595-413A-829F-17E2AE992514}" type="slidenum">
              <a:rPr lang="en-US" altLang="zh-CN" smtClean="0"/>
              <a:pPr/>
              <a:t>1</a:t>
            </a:fld>
            <a:endParaRPr lang="en-US" altLang="zh-C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276600" y="404813"/>
            <a:ext cx="2438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kumimoji="1" lang="zh-CN" altLang="en-US" sz="2400" b="1">
                <a:latin typeface="宋体" pitchFamily="2" charset="-122"/>
              </a:rPr>
              <a:t>信号特征 </a:t>
            </a:r>
          </a:p>
        </p:txBody>
      </p:sp>
      <p:grpSp>
        <p:nvGrpSpPr>
          <p:cNvPr id="126979" name="Group 3"/>
          <p:cNvGrpSpPr>
            <a:grpSpLocks/>
          </p:cNvGrpSpPr>
          <p:nvPr/>
        </p:nvGrpSpPr>
        <p:grpSpPr bwMode="auto">
          <a:xfrm>
            <a:off x="179388" y="3716338"/>
            <a:ext cx="8532812" cy="2447925"/>
            <a:chOff x="2070" y="4464"/>
            <a:chExt cx="7725" cy="1581"/>
          </a:xfrm>
        </p:grpSpPr>
        <p:sp>
          <p:nvSpPr>
            <p:cNvPr id="126980" name="Text Box 4"/>
            <p:cNvSpPr txBox="1">
              <a:spLocks noChangeArrowheads="1"/>
            </p:cNvSpPr>
            <p:nvPr/>
          </p:nvSpPr>
          <p:spPr bwMode="auto">
            <a:xfrm>
              <a:off x="4780" y="5622"/>
              <a:ext cx="1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6981" name="Text Box 5"/>
            <p:cNvSpPr txBox="1">
              <a:spLocks noChangeArrowheads="1"/>
            </p:cNvSpPr>
            <p:nvPr/>
          </p:nvSpPr>
          <p:spPr bwMode="auto">
            <a:xfrm>
              <a:off x="4322" y="5742"/>
              <a:ext cx="247"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2T</a:t>
              </a:r>
            </a:p>
          </p:txBody>
        </p:sp>
        <p:sp>
          <p:nvSpPr>
            <p:cNvPr id="126982" name="Text Box 6"/>
            <p:cNvSpPr txBox="1">
              <a:spLocks noChangeArrowheads="1"/>
            </p:cNvSpPr>
            <p:nvPr/>
          </p:nvSpPr>
          <p:spPr bwMode="auto">
            <a:xfrm>
              <a:off x="4002" y="5727"/>
              <a:ext cx="232"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6983" name="Text Box 7"/>
            <p:cNvSpPr txBox="1">
              <a:spLocks noChangeArrowheads="1"/>
            </p:cNvSpPr>
            <p:nvPr/>
          </p:nvSpPr>
          <p:spPr bwMode="auto">
            <a:xfrm>
              <a:off x="3404" y="4563"/>
              <a:ext cx="416" cy="2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y*(t)</a:t>
              </a:r>
            </a:p>
          </p:txBody>
        </p:sp>
        <p:sp>
          <p:nvSpPr>
            <p:cNvPr id="126984" name="Arc 8"/>
            <p:cNvSpPr>
              <a:spLocks/>
            </p:cNvSpPr>
            <p:nvPr/>
          </p:nvSpPr>
          <p:spPr bwMode="auto">
            <a:xfrm flipH="1">
              <a:off x="3850" y="4659"/>
              <a:ext cx="826" cy="465"/>
            </a:xfrm>
            <a:custGeom>
              <a:avLst/>
              <a:gdLst>
                <a:gd name="G0" fmla="+- 0 0 0"/>
                <a:gd name="G1" fmla="+- 21589 0 0"/>
                <a:gd name="G2" fmla="+- 21600 0 0"/>
                <a:gd name="T0" fmla="*/ 688 w 21304"/>
                <a:gd name="T1" fmla="*/ 0 h 21589"/>
                <a:gd name="T2" fmla="*/ 21304 w 21304"/>
                <a:gd name="T3" fmla="*/ 18022 h 21589"/>
                <a:gd name="T4" fmla="*/ 0 w 21304"/>
                <a:gd name="T5" fmla="*/ 21589 h 21589"/>
              </a:gdLst>
              <a:ahLst/>
              <a:cxnLst>
                <a:cxn ang="0">
                  <a:pos x="T0" y="T1"/>
                </a:cxn>
                <a:cxn ang="0">
                  <a:pos x="T2" y="T3"/>
                </a:cxn>
                <a:cxn ang="0">
                  <a:pos x="T4" y="T5"/>
                </a:cxn>
              </a:cxnLst>
              <a:rect l="0" t="0" r="r" b="b"/>
              <a:pathLst>
                <a:path w="21304" h="21589" fill="none" extrusionOk="0">
                  <a:moveTo>
                    <a:pt x="688" y="-1"/>
                  </a:moveTo>
                  <a:cubicBezTo>
                    <a:pt x="10976" y="327"/>
                    <a:pt x="19603" y="7869"/>
                    <a:pt x="21303" y="18022"/>
                  </a:cubicBezTo>
                </a:path>
                <a:path w="21304" h="21589" stroke="0" extrusionOk="0">
                  <a:moveTo>
                    <a:pt x="688" y="-1"/>
                  </a:moveTo>
                  <a:cubicBezTo>
                    <a:pt x="10976" y="327"/>
                    <a:pt x="19603" y="7869"/>
                    <a:pt x="21303" y="18022"/>
                  </a:cubicBezTo>
                  <a:lnTo>
                    <a:pt x="0" y="21589"/>
                  </a:lnTo>
                  <a:close/>
                </a:path>
              </a:pathLst>
            </a:custGeom>
            <a:noFill/>
            <a:ln w="952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85" name="Text Box 9"/>
            <p:cNvSpPr txBox="1">
              <a:spLocks noChangeArrowheads="1"/>
            </p:cNvSpPr>
            <p:nvPr/>
          </p:nvSpPr>
          <p:spPr bwMode="auto">
            <a:xfrm>
              <a:off x="4950" y="4602"/>
              <a:ext cx="510" cy="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y(nT)</a:t>
              </a:r>
            </a:p>
          </p:txBody>
        </p:sp>
        <p:sp>
          <p:nvSpPr>
            <p:cNvPr id="126986" name="Line 10"/>
            <p:cNvSpPr>
              <a:spLocks noChangeShapeType="1"/>
            </p:cNvSpPr>
            <p:nvPr/>
          </p:nvSpPr>
          <p:spPr bwMode="auto">
            <a:xfrm>
              <a:off x="8476" y="5637"/>
              <a:ext cx="126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6987" name="Line 11"/>
            <p:cNvSpPr>
              <a:spLocks noChangeShapeType="1"/>
            </p:cNvSpPr>
            <p:nvPr/>
          </p:nvSpPr>
          <p:spPr bwMode="auto">
            <a:xfrm>
              <a:off x="8476" y="5244"/>
              <a:ext cx="2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6988" name="Group 12"/>
            <p:cNvGrpSpPr>
              <a:grpSpLocks/>
            </p:cNvGrpSpPr>
            <p:nvPr/>
          </p:nvGrpSpPr>
          <p:grpSpPr bwMode="auto">
            <a:xfrm>
              <a:off x="8756" y="4635"/>
              <a:ext cx="560" cy="624"/>
              <a:chOff x="7560" y="5184"/>
              <a:chExt cx="720" cy="624"/>
            </a:xfrm>
          </p:grpSpPr>
          <p:sp>
            <p:nvSpPr>
              <p:cNvPr id="126989" name="Line 13"/>
              <p:cNvSpPr>
                <a:spLocks noChangeShapeType="1"/>
              </p:cNvSpPr>
              <p:nvPr/>
            </p:nvSpPr>
            <p:spPr bwMode="auto">
              <a:xfrm flipV="1">
                <a:off x="7560" y="5496"/>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6990" name="Group 14"/>
              <p:cNvGrpSpPr>
                <a:grpSpLocks/>
              </p:cNvGrpSpPr>
              <p:nvPr/>
            </p:nvGrpSpPr>
            <p:grpSpPr bwMode="auto">
              <a:xfrm>
                <a:off x="7560" y="5184"/>
                <a:ext cx="720" cy="312"/>
                <a:chOff x="7560" y="5340"/>
                <a:chExt cx="720" cy="312"/>
              </a:xfrm>
            </p:grpSpPr>
            <p:sp>
              <p:nvSpPr>
                <p:cNvPr id="126991" name="Line 15"/>
                <p:cNvSpPr>
                  <a:spLocks noChangeShapeType="1"/>
                </p:cNvSpPr>
                <p:nvPr/>
              </p:nvSpPr>
              <p:spPr bwMode="auto">
                <a:xfrm>
                  <a:off x="7560" y="5652"/>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2" name="Line 16"/>
                <p:cNvSpPr>
                  <a:spLocks noChangeShapeType="1"/>
                </p:cNvSpPr>
                <p:nvPr/>
              </p:nvSpPr>
              <p:spPr bwMode="auto">
                <a:xfrm flipV="1">
                  <a:off x="7920" y="5340"/>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3" name="Line 17"/>
                <p:cNvSpPr>
                  <a:spLocks noChangeShapeType="1"/>
                </p:cNvSpPr>
                <p:nvPr/>
              </p:nvSpPr>
              <p:spPr bwMode="auto">
                <a:xfrm>
                  <a:off x="7920" y="534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6994" name="Line 18"/>
            <p:cNvSpPr>
              <a:spLocks noChangeShapeType="1"/>
            </p:cNvSpPr>
            <p:nvPr/>
          </p:nvSpPr>
          <p:spPr bwMode="auto">
            <a:xfrm>
              <a:off x="8756" y="5169"/>
              <a:ext cx="0" cy="468"/>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995" name="Line 19"/>
            <p:cNvSpPr>
              <a:spLocks noChangeShapeType="1"/>
            </p:cNvSpPr>
            <p:nvPr/>
          </p:nvSpPr>
          <p:spPr bwMode="auto">
            <a:xfrm>
              <a:off x="9036" y="4857"/>
              <a:ext cx="0" cy="78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996" name="Text Box 20"/>
            <p:cNvSpPr txBox="1">
              <a:spLocks noChangeArrowheads="1"/>
            </p:cNvSpPr>
            <p:nvPr/>
          </p:nvSpPr>
          <p:spPr bwMode="auto">
            <a:xfrm>
              <a:off x="2070" y="4578"/>
              <a:ext cx="338" cy="3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y(t)</a:t>
              </a:r>
            </a:p>
          </p:txBody>
        </p:sp>
        <p:sp>
          <p:nvSpPr>
            <p:cNvPr id="126997" name="Text Box 21"/>
            <p:cNvSpPr txBox="1">
              <a:spLocks noChangeArrowheads="1"/>
            </p:cNvSpPr>
            <p:nvPr/>
          </p:nvSpPr>
          <p:spPr bwMode="auto">
            <a:xfrm>
              <a:off x="2278" y="5601"/>
              <a:ext cx="242"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O</a:t>
              </a:r>
            </a:p>
          </p:txBody>
        </p:sp>
        <p:sp>
          <p:nvSpPr>
            <p:cNvPr id="126998" name="Arc 22"/>
            <p:cNvSpPr>
              <a:spLocks/>
            </p:cNvSpPr>
            <p:nvPr/>
          </p:nvSpPr>
          <p:spPr bwMode="auto">
            <a:xfrm flipH="1">
              <a:off x="2468" y="4767"/>
              <a:ext cx="792" cy="453"/>
            </a:xfrm>
            <a:custGeom>
              <a:avLst/>
              <a:gdLst>
                <a:gd name="G0" fmla="+- 0 0 0"/>
                <a:gd name="G1" fmla="+- 21589 0 0"/>
                <a:gd name="G2" fmla="+- 21600 0 0"/>
                <a:gd name="T0" fmla="*/ 688 w 21304"/>
                <a:gd name="T1" fmla="*/ 0 h 21589"/>
                <a:gd name="T2" fmla="*/ 21304 w 21304"/>
                <a:gd name="T3" fmla="*/ 18022 h 21589"/>
                <a:gd name="T4" fmla="*/ 0 w 21304"/>
                <a:gd name="T5" fmla="*/ 21589 h 21589"/>
              </a:gdLst>
              <a:ahLst/>
              <a:cxnLst>
                <a:cxn ang="0">
                  <a:pos x="T0" y="T1"/>
                </a:cxn>
                <a:cxn ang="0">
                  <a:pos x="T2" y="T3"/>
                </a:cxn>
                <a:cxn ang="0">
                  <a:pos x="T4" y="T5"/>
                </a:cxn>
              </a:cxnLst>
              <a:rect l="0" t="0" r="r" b="b"/>
              <a:pathLst>
                <a:path w="21304" h="21589" fill="none" extrusionOk="0">
                  <a:moveTo>
                    <a:pt x="688" y="-1"/>
                  </a:moveTo>
                  <a:cubicBezTo>
                    <a:pt x="10976" y="327"/>
                    <a:pt x="19603" y="7869"/>
                    <a:pt x="21303" y="18022"/>
                  </a:cubicBezTo>
                </a:path>
                <a:path w="21304" h="21589" stroke="0" extrusionOk="0">
                  <a:moveTo>
                    <a:pt x="688" y="-1"/>
                  </a:moveTo>
                  <a:cubicBezTo>
                    <a:pt x="10976" y="327"/>
                    <a:pt x="19603" y="7869"/>
                    <a:pt x="21303" y="18022"/>
                  </a:cubicBezTo>
                  <a:lnTo>
                    <a:pt x="0" y="2158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99" name="Text Box 23"/>
            <p:cNvSpPr txBox="1">
              <a:spLocks noChangeArrowheads="1"/>
            </p:cNvSpPr>
            <p:nvPr/>
          </p:nvSpPr>
          <p:spPr bwMode="auto">
            <a:xfrm>
              <a:off x="6496" y="4539"/>
              <a:ext cx="480" cy="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u(nT)</a:t>
              </a:r>
            </a:p>
          </p:txBody>
        </p:sp>
        <p:sp>
          <p:nvSpPr>
            <p:cNvPr id="127000" name="Line 24"/>
            <p:cNvSpPr>
              <a:spLocks noChangeShapeType="1"/>
            </p:cNvSpPr>
            <p:nvPr/>
          </p:nvSpPr>
          <p:spPr bwMode="auto">
            <a:xfrm>
              <a:off x="2476" y="5667"/>
              <a:ext cx="9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01" name="Line 25"/>
            <p:cNvSpPr>
              <a:spLocks noChangeShapeType="1"/>
            </p:cNvSpPr>
            <p:nvPr/>
          </p:nvSpPr>
          <p:spPr bwMode="auto">
            <a:xfrm flipV="1">
              <a:off x="2458" y="4617"/>
              <a:ext cx="0" cy="10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02" name="Line 26"/>
            <p:cNvSpPr>
              <a:spLocks noChangeShapeType="1"/>
            </p:cNvSpPr>
            <p:nvPr/>
          </p:nvSpPr>
          <p:spPr bwMode="auto">
            <a:xfrm flipV="1">
              <a:off x="3854" y="4602"/>
              <a:ext cx="0" cy="10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03" name="Line 27"/>
            <p:cNvSpPr>
              <a:spLocks noChangeShapeType="1"/>
            </p:cNvSpPr>
            <p:nvPr/>
          </p:nvSpPr>
          <p:spPr bwMode="auto">
            <a:xfrm>
              <a:off x="3856" y="5667"/>
              <a:ext cx="9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04" name="Line 28"/>
            <p:cNvSpPr>
              <a:spLocks noChangeShapeType="1"/>
            </p:cNvSpPr>
            <p:nvPr/>
          </p:nvSpPr>
          <p:spPr bwMode="auto">
            <a:xfrm flipV="1">
              <a:off x="4050" y="4812"/>
              <a:ext cx="0" cy="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05" name="Line 29"/>
            <p:cNvSpPr>
              <a:spLocks noChangeShapeType="1"/>
            </p:cNvSpPr>
            <p:nvPr/>
          </p:nvSpPr>
          <p:spPr bwMode="auto">
            <a:xfrm flipV="1">
              <a:off x="4140" y="476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06" name="Line 30"/>
            <p:cNvSpPr>
              <a:spLocks noChangeShapeType="1"/>
            </p:cNvSpPr>
            <p:nvPr/>
          </p:nvSpPr>
          <p:spPr bwMode="auto">
            <a:xfrm flipV="1">
              <a:off x="4394" y="4692"/>
              <a:ext cx="0" cy="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07" name="Line 31"/>
            <p:cNvSpPr>
              <a:spLocks noChangeShapeType="1"/>
            </p:cNvSpPr>
            <p:nvPr/>
          </p:nvSpPr>
          <p:spPr bwMode="auto">
            <a:xfrm flipV="1">
              <a:off x="4484" y="4677"/>
              <a:ext cx="0" cy="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08" name="Text Box 32"/>
            <p:cNvSpPr txBox="1">
              <a:spLocks noChangeArrowheads="1"/>
            </p:cNvSpPr>
            <p:nvPr/>
          </p:nvSpPr>
          <p:spPr bwMode="auto">
            <a:xfrm>
              <a:off x="3354" y="5667"/>
              <a:ext cx="1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09" name="Text Box 33"/>
            <p:cNvSpPr txBox="1">
              <a:spLocks noChangeArrowheads="1"/>
            </p:cNvSpPr>
            <p:nvPr/>
          </p:nvSpPr>
          <p:spPr bwMode="auto">
            <a:xfrm>
              <a:off x="3614" y="5601"/>
              <a:ext cx="242"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O</a:t>
              </a:r>
            </a:p>
          </p:txBody>
        </p:sp>
        <p:grpSp>
          <p:nvGrpSpPr>
            <p:cNvPr id="127010" name="Group 34"/>
            <p:cNvGrpSpPr>
              <a:grpSpLocks/>
            </p:cNvGrpSpPr>
            <p:nvPr/>
          </p:nvGrpSpPr>
          <p:grpSpPr bwMode="auto">
            <a:xfrm>
              <a:off x="5340" y="4542"/>
              <a:ext cx="1306" cy="1314"/>
              <a:chOff x="4980" y="4485"/>
              <a:chExt cx="1306" cy="1314"/>
            </a:xfrm>
          </p:grpSpPr>
          <p:sp>
            <p:nvSpPr>
              <p:cNvPr id="127011" name="Text Box 35"/>
              <p:cNvSpPr txBox="1">
                <a:spLocks noChangeArrowheads="1"/>
              </p:cNvSpPr>
              <p:nvPr/>
            </p:nvSpPr>
            <p:spPr bwMode="auto">
              <a:xfrm>
                <a:off x="5746" y="4689"/>
                <a:ext cx="346" cy="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pPr algn="just" eaLnBrk="0" hangingPunct="0"/>
                <a:r>
                  <a:rPr lang="en-US" altLang="zh-CN" sz="1200" b="1">
                    <a:latin typeface="Times New Roman" pitchFamily="18" charset="0"/>
                  </a:rPr>
                  <a:t>110111</a:t>
                </a:r>
              </a:p>
            </p:txBody>
          </p:sp>
          <p:sp>
            <p:nvSpPr>
              <p:cNvPr id="127012" name="Text Box 36"/>
              <p:cNvSpPr txBox="1">
                <a:spLocks noChangeArrowheads="1"/>
              </p:cNvSpPr>
              <p:nvPr/>
            </p:nvSpPr>
            <p:spPr bwMode="auto">
              <a:xfrm>
                <a:off x="5368" y="4674"/>
                <a:ext cx="348" cy="7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pPr algn="just" eaLnBrk="0" hangingPunct="0"/>
                <a:r>
                  <a:rPr lang="en-US" altLang="zh-CN" sz="1200" b="1">
                    <a:latin typeface="Times New Roman" pitchFamily="18" charset="0"/>
                  </a:rPr>
                  <a:t>010101</a:t>
                </a:r>
              </a:p>
            </p:txBody>
          </p:sp>
          <p:sp>
            <p:nvSpPr>
              <p:cNvPr id="127013" name="Line 37"/>
              <p:cNvSpPr>
                <a:spLocks noChangeShapeType="1"/>
              </p:cNvSpPr>
              <p:nvPr/>
            </p:nvSpPr>
            <p:spPr bwMode="auto">
              <a:xfrm>
                <a:off x="5564" y="5424"/>
                <a:ext cx="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14" name="Line 38"/>
              <p:cNvSpPr>
                <a:spLocks noChangeShapeType="1"/>
              </p:cNvSpPr>
              <p:nvPr/>
            </p:nvSpPr>
            <p:spPr bwMode="auto">
              <a:xfrm>
                <a:off x="5926" y="5424"/>
                <a:ext cx="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15" name="Line 39"/>
              <p:cNvSpPr>
                <a:spLocks noChangeShapeType="1"/>
              </p:cNvSpPr>
              <p:nvPr/>
            </p:nvSpPr>
            <p:spPr bwMode="auto">
              <a:xfrm>
                <a:off x="5222" y="5580"/>
                <a:ext cx="1064"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16" name="Line 40"/>
              <p:cNvSpPr>
                <a:spLocks noChangeShapeType="1"/>
              </p:cNvSpPr>
              <p:nvPr/>
            </p:nvSpPr>
            <p:spPr bwMode="auto">
              <a:xfrm flipV="1">
                <a:off x="5220" y="4485"/>
                <a:ext cx="0" cy="108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17" name="Text Box 41"/>
              <p:cNvSpPr txBox="1">
                <a:spLocks noChangeArrowheads="1"/>
              </p:cNvSpPr>
              <p:nvPr/>
            </p:nvSpPr>
            <p:spPr bwMode="auto">
              <a:xfrm>
                <a:off x="4980" y="5529"/>
                <a:ext cx="242"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O</a:t>
                </a:r>
              </a:p>
            </p:txBody>
          </p:sp>
        </p:grpSp>
        <p:sp>
          <p:nvSpPr>
            <p:cNvPr id="127018" name="Text Box 42"/>
            <p:cNvSpPr txBox="1">
              <a:spLocks noChangeArrowheads="1"/>
            </p:cNvSpPr>
            <p:nvPr/>
          </p:nvSpPr>
          <p:spPr bwMode="auto">
            <a:xfrm>
              <a:off x="5848" y="5697"/>
              <a:ext cx="232"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19" name="Text Box 43"/>
            <p:cNvSpPr txBox="1">
              <a:spLocks noChangeArrowheads="1"/>
            </p:cNvSpPr>
            <p:nvPr/>
          </p:nvSpPr>
          <p:spPr bwMode="auto">
            <a:xfrm>
              <a:off x="6166" y="5682"/>
              <a:ext cx="247"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2T</a:t>
              </a:r>
            </a:p>
          </p:txBody>
        </p:sp>
        <p:sp>
          <p:nvSpPr>
            <p:cNvPr id="127020" name="Text Box 44"/>
            <p:cNvSpPr txBox="1">
              <a:spLocks noChangeArrowheads="1"/>
            </p:cNvSpPr>
            <p:nvPr/>
          </p:nvSpPr>
          <p:spPr bwMode="auto">
            <a:xfrm>
              <a:off x="7546" y="4716"/>
              <a:ext cx="346" cy="6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pPr algn="just" eaLnBrk="0" hangingPunct="0"/>
              <a:r>
                <a:rPr lang="en-US" altLang="zh-CN" sz="1200" b="1">
                  <a:latin typeface="Times New Roman" pitchFamily="18" charset="0"/>
                </a:rPr>
                <a:t>110111</a:t>
              </a:r>
            </a:p>
          </p:txBody>
        </p:sp>
        <p:sp>
          <p:nvSpPr>
            <p:cNvPr id="127021" name="Text Box 45"/>
            <p:cNvSpPr txBox="1">
              <a:spLocks noChangeArrowheads="1"/>
            </p:cNvSpPr>
            <p:nvPr/>
          </p:nvSpPr>
          <p:spPr bwMode="auto">
            <a:xfrm>
              <a:off x="7168" y="4701"/>
              <a:ext cx="348" cy="7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pPr algn="just" eaLnBrk="0" hangingPunct="0"/>
              <a:r>
                <a:rPr lang="en-US" altLang="zh-CN" sz="1200" b="1">
                  <a:latin typeface="Times New Roman" pitchFamily="18" charset="0"/>
                </a:rPr>
                <a:t>010101</a:t>
              </a:r>
            </a:p>
          </p:txBody>
        </p:sp>
        <p:sp>
          <p:nvSpPr>
            <p:cNvPr id="127022" name="Line 46"/>
            <p:cNvSpPr>
              <a:spLocks noChangeShapeType="1"/>
            </p:cNvSpPr>
            <p:nvPr/>
          </p:nvSpPr>
          <p:spPr bwMode="auto">
            <a:xfrm>
              <a:off x="7364" y="5451"/>
              <a:ext cx="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3" name="Line 47"/>
            <p:cNvSpPr>
              <a:spLocks noChangeShapeType="1"/>
            </p:cNvSpPr>
            <p:nvPr/>
          </p:nvSpPr>
          <p:spPr bwMode="auto">
            <a:xfrm>
              <a:off x="7726" y="5451"/>
              <a:ext cx="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4" name="Line 48"/>
            <p:cNvSpPr>
              <a:spLocks noChangeShapeType="1"/>
            </p:cNvSpPr>
            <p:nvPr/>
          </p:nvSpPr>
          <p:spPr bwMode="auto">
            <a:xfrm>
              <a:off x="7022" y="5622"/>
              <a:ext cx="1064"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25" name="Line 49"/>
            <p:cNvSpPr>
              <a:spLocks noChangeShapeType="1"/>
            </p:cNvSpPr>
            <p:nvPr/>
          </p:nvSpPr>
          <p:spPr bwMode="auto">
            <a:xfrm flipV="1">
              <a:off x="7034" y="4527"/>
              <a:ext cx="0" cy="108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26" name="Text Box 50"/>
            <p:cNvSpPr txBox="1">
              <a:spLocks noChangeArrowheads="1"/>
            </p:cNvSpPr>
            <p:nvPr/>
          </p:nvSpPr>
          <p:spPr bwMode="auto">
            <a:xfrm>
              <a:off x="6794" y="5601"/>
              <a:ext cx="242"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O</a:t>
              </a:r>
            </a:p>
          </p:txBody>
        </p:sp>
        <p:sp>
          <p:nvSpPr>
            <p:cNvPr id="127027" name="Text Box 51"/>
            <p:cNvSpPr txBox="1">
              <a:spLocks noChangeArrowheads="1"/>
            </p:cNvSpPr>
            <p:nvPr/>
          </p:nvSpPr>
          <p:spPr bwMode="auto">
            <a:xfrm>
              <a:off x="7272" y="5682"/>
              <a:ext cx="232"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28" name="Text Box 52"/>
            <p:cNvSpPr txBox="1">
              <a:spLocks noChangeArrowheads="1"/>
            </p:cNvSpPr>
            <p:nvPr/>
          </p:nvSpPr>
          <p:spPr bwMode="auto">
            <a:xfrm>
              <a:off x="7576" y="5667"/>
              <a:ext cx="247"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2T</a:t>
              </a:r>
            </a:p>
          </p:txBody>
        </p:sp>
        <p:sp>
          <p:nvSpPr>
            <p:cNvPr id="127029" name="Line 53"/>
            <p:cNvSpPr>
              <a:spLocks noChangeShapeType="1"/>
            </p:cNvSpPr>
            <p:nvPr/>
          </p:nvSpPr>
          <p:spPr bwMode="auto">
            <a:xfrm flipV="1">
              <a:off x="8459" y="4512"/>
              <a:ext cx="0" cy="11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27030" name="Text Box 54"/>
            <p:cNvSpPr txBox="1">
              <a:spLocks noChangeArrowheads="1"/>
            </p:cNvSpPr>
            <p:nvPr/>
          </p:nvSpPr>
          <p:spPr bwMode="auto">
            <a:xfrm>
              <a:off x="8222" y="5616"/>
              <a:ext cx="242"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O</a:t>
              </a:r>
            </a:p>
          </p:txBody>
        </p:sp>
        <p:sp>
          <p:nvSpPr>
            <p:cNvPr id="127031" name="Text Box 55"/>
            <p:cNvSpPr txBox="1">
              <a:spLocks noChangeArrowheads="1"/>
            </p:cNvSpPr>
            <p:nvPr/>
          </p:nvSpPr>
          <p:spPr bwMode="auto">
            <a:xfrm>
              <a:off x="8652" y="5667"/>
              <a:ext cx="232"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32" name="Text Box 56"/>
            <p:cNvSpPr txBox="1">
              <a:spLocks noChangeArrowheads="1"/>
            </p:cNvSpPr>
            <p:nvPr/>
          </p:nvSpPr>
          <p:spPr bwMode="auto">
            <a:xfrm>
              <a:off x="8940" y="5682"/>
              <a:ext cx="247"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2T</a:t>
              </a:r>
            </a:p>
          </p:txBody>
        </p:sp>
        <p:sp>
          <p:nvSpPr>
            <p:cNvPr id="127033" name="Text Box 57"/>
            <p:cNvSpPr txBox="1">
              <a:spLocks noChangeArrowheads="1"/>
            </p:cNvSpPr>
            <p:nvPr/>
          </p:nvSpPr>
          <p:spPr bwMode="auto">
            <a:xfrm>
              <a:off x="6594" y="5682"/>
              <a:ext cx="1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34" name="Text Box 58"/>
            <p:cNvSpPr txBox="1">
              <a:spLocks noChangeArrowheads="1"/>
            </p:cNvSpPr>
            <p:nvPr/>
          </p:nvSpPr>
          <p:spPr bwMode="auto">
            <a:xfrm>
              <a:off x="7960" y="5667"/>
              <a:ext cx="1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35" name="Text Box 59"/>
            <p:cNvSpPr txBox="1">
              <a:spLocks noChangeArrowheads="1"/>
            </p:cNvSpPr>
            <p:nvPr/>
          </p:nvSpPr>
          <p:spPr bwMode="auto">
            <a:xfrm>
              <a:off x="9654" y="5682"/>
              <a:ext cx="14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t</a:t>
              </a:r>
            </a:p>
          </p:txBody>
        </p:sp>
        <p:sp>
          <p:nvSpPr>
            <p:cNvPr id="127036" name="Text Box 60"/>
            <p:cNvSpPr txBox="1">
              <a:spLocks noChangeArrowheads="1"/>
            </p:cNvSpPr>
            <p:nvPr/>
          </p:nvSpPr>
          <p:spPr bwMode="auto">
            <a:xfrm>
              <a:off x="7936" y="4464"/>
              <a:ext cx="480" cy="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eaLnBrk="0" hangingPunct="0"/>
              <a:r>
                <a:rPr lang="en-US" altLang="zh-CN" sz="1200" b="1">
                  <a:latin typeface="Times New Roman" pitchFamily="18" charset="0"/>
                </a:rPr>
                <a:t>u*(t)</a:t>
              </a:r>
            </a:p>
          </p:txBody>
        </p:sp>
      </p:grpSp>
      <p:grpSp>
        <p:nvGrpSpPr>
          <p:cNvPr id="127037" name="Group 61"/>
          <p:cNvGrpSpPr>
            <a:grpSpLocks/>
          </p:cNvGrpSpPr>
          <p:nvPr/>
        </p:nvGrpSpPr>
        <p:grpSpPr bwMode="auto">
          <a:xfrm>
            <a:off x="250825" y="990600"/>
            <a:ext cx="8642350" cy="2798763"/>
            <a:chOff x="1832" y="2052"/>
            <a:chExt cx="8248" cy="2118"/>
          </a:xfrm>
        </p:grpSpPr>
        <p:sp>
          <p:nvSpPr>
            <p:cNvPr id="127038" name="Text Box 62"/>
            <p:cNvSpPr txBox="1">
              <a:spLocks noChangeArrowheads="1"/>
            </p:cNvSpPr>
            <p:nvPr/>
          </p:nvSpPr>
          <p:spPr bwMode="auto">
            <a:xfrm>
              <a:off x="1832" y="3837"/>
              <a:ext cx="824" cy="2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模拟信号</a:t>
              </a:r>
            </a:p>
          </p:txBody>
        </p:sp>
        <p:sp>
          <p:nvSpPr>
            <p:cNvPr id="127039" name="Line 63"/>
            <p:cNvSpPr>
              <a:spLocks noChangeShapeType="1"/>
            </p:cNvSpPr>
            <p:nvPr/>
          </p:nvSpPr>
          <p:spPr bwMode="auto">
            <a:xfrm>
              <a:off x="9540" y="3141"/>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40" name="Text Box 64"/>
            <p:cNvSpPr txBox="1">
              <a:spLocks noChangeArrowheads="1"/>
            </p:cNvSpPr>
            <p:nvPr/>
          </p:nvSpPr>
          <p:spPr bwMode="auto">
            <a:xfrm>
              <a:off x="5160" y="3333"/>
              <a:ext cx="616" cy="3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nchor="ctr" anchorCtr="1"/>
            <a:lstStyle/>
            <a:p>
              <a:pPr algn="ctr" eaLnBrk="0" hangingPunct="0"/>
              <a:r>
                <a:rPr lang="en-US" altLang="zh-CN" sz="1200" b="1">
                  <a:latin typeface="Times New Roman" pitchFamily="18" charset="0"/>
                </a:rPr>
                <a:t>e (nT)</a:t>
              </a:r>
            </a:p>
          </p:txBody>
        </p:sp>
        <p:sp>
          <p:nvSpPr>
            <p:cNvPr id="127041" name="Text Box 65"/>
            <p:cNvSpPr txBox="1">
              <a:spLocks noChangeArrowheads="1"/>
            </p:cNvSpPr>
            <p:nvPr/>
          </p:nvSpPr>
          <p:spPr bwMode="auto">
            <a:xfrm>
              <a:off x="4544" y="2280"/>
              <a:ext cx="540" cy="2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nchor="ctr" anchorCtr="1"/>
            <a:lstStyle/>
            <a:p>
              <a:pPr algn="ctr" eaLnBrk="0" hangingPunct="0"/>
              <a:r>
                <a:rPr lang="en-US" altLang="zh-CN" sz="1200" b="1">
                  <a:latin typeface="Times New Roman" pitchFamily="18" charset="0"/>
                </a:rPr>
                <a:t>r (nT)</a:t>
              </a:r>
            </a:p>
          </p:txBody>
        </p:sp>
        <p:sp>
          <p:nvSpPr>
            <p:cNvPr id="127042" name="Text Box 66"/>
            <p:cNvSpPr txBox="1">
              <a:spLocks noChangeArrowheads="1"/>
            </p:cNvSpPr>
            <p:nvPr/>
          </p:nvSpPr>
          <p:spPr bwMode="auto">
            <a:xfrm>
              <a:off x="9556" y="2703"/>
              <a:ext cx="420" cy="3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latin typeface="Times New Roman" pitchFamily="18" charset="0"/>
                </a:rPr>
                <a:t>y (t)</a:t>
              </a:r>
            </a:p>
          </p:txBody>
        </p:sp>
        <p:sp>
          <p:nvSpPr>
            <p:cNvPr id="127043" name="Text Box 67"/>
            <p:cNvSpPr txBox="1">
              <a:spLocks noChangeArrowheads="1"/>
            </p:cNvSpPr>
            <p:nvPr/>
          </p:nvSpPr>
          <p:spPr bwMode="auto">
            <a:xfrm>
              <a:off x="7394" y="2694"/>
              <a:ext cx="586" cy="3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nchor="ctr" anchorCtr="1"/>
            <a:lstStyle/>
            <a:p>
              <a:pPr algn="ctr" eaLnBrk="0" hangingPunct="0"/>
              <a:r>
                <a:rPr lang="en-US" altLang="zh-CN" sz="1200" b="1">
                  <a:latin typeface="Times New Roman" pitchFamily="18" charset="0"/>
                </a:rPr>
                <a:t>u*(t)</a:t>
              </a:r>
            </a:p>
          </p:txBody>
        </p:sp>
        <p:sp>
          <p:nvSpPr>
            <p:cNvPr id="127044" name="Text Box 68"/>
            <p:cNvSpPr txBox="1">
              <a:spLocks noChangeArrowheads="1"/>
            </p:cNvSpPr>
            <p:nvPr/>
          </p:nvSpPr>
          <p:spPr bwMode="auto">
            <a:xfrm>
              <a:off x="6436" y="2643"/>
              <a:ext cx="404" cy="2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latin typeface="Times New Roman" pitchFamily="18" charset="0"/>
                </a:rPr>
                <a:t>u(nt)</a:t>
              </a:r>
            </a:p>
          </p:txBody>
        </p:sp>
        <p:sp>
          <p:nvSpPr>
            <p:cNvPr id="127045" name="Text Box 69"/>
            <p:cNvSpPr txBox="1">
              <a:spLocks noChangeArrowheads="1"/>
            </p:cNvSpPr>
            <p:nvPr/>
          </p:nvSpPr>
          <p:spPr bwMode="auto">
            <a:xfrm>
              <a:off x="4094" y="2718"/>
              <a:ext cx="630" cy="3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latin typeface="Times New Roman" pitchFamily="18" charset="0"/>
                </a:rPr>
                <a:t>y (nT)</a:t>
              </a:r>
            </a:p>
          </p:txBody>
        </p:sp>
        <p:sp>
          <p:nvSpPr>
            <p:cNvPr id="127046" name="Text Box 70"/>
            <p:cNvSpPr txBox="1">
              <a:spLocks noChangeArrowheads="1"/>
            </p:cNvSpPr>
            <p:nvPr/>
          </p:nvSpPr>
          <p:spPr bwMode="auto">
            <a:xfrm>
              <a:off x="3010" y="2688"/>
              <a:ext cx="466" cy="3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latin typeface="Times New Roman" pitchFamily="18" charset="0"/>
                </a:rPr>
                <a:t>y*(t)</a:t>
              </a:r>
            </a:p>
          </p:txBody>
        </p:sp>
        <p:sp>
          <p:nvSpPr>
            <p:cNvPr id="127047" name="Text Box 71"/>
            <p:cNvSpPr txBox="1">
              <a:spLocks noChangeArrowheads="1"/>
            </p:cNvSpPr>
            <p:nvPr/>
          </p:nvSpPr>
          <p:spPr bwMode="auto">
            <a:xfrm>
              <a:off x="2340" y="2844"/>
              <a:ext cx="540" cy="624"/>
            </a:xfrm>
            <a:prstGeom prst="rect">
              <a:avLst/>
            </a:prstGeom>
            <a:solidFill>
              <a:srgbClr val="FFFFFF">
                <a:alpha val="0"/>
              </a:srgbClr>
            </a:solidFill>
            <a:ln w="9525">
              <a:solidFill>
                <a:srgbClr val="000000"/>
              </a:solidFill>
              <a:miter lim="800000"/>
              <a:headEnd/>
              <a:tailEnd/>
            </a:ln>
          </p:spPr>
          <p:txBody>
            <a:bodyPr anchor="ctr" anchorCtr="1"/>
            <a:lstStyle/>
            <a:p>
              <a:pPr algn="ctr" eaLnBrk="0" hangingPunct="0"/>
              <a:endParaRPr lang="en-US" sz="1200" b="1">
                <a:latin typeface="Times New Roman" pitchFamily="18" charset="0"/>
              </a:endParaRPr>
            </a:p>
          </p:txBody>
        </p:sp>
        <p:sp>
          <p:nvSpPr>
            <p:cNvPr id="127048" name="Line 72"/>
            <p:cNvSpPr>
              <a:spLocks noChangeShapeType="1"/>
            </p:cNvSpPr>
            <p:nvPr/>
          </p:nvSpPr>
          <p:spPr bwMode="auto">
            <a:xfrm>
              <a:off x="2356" y="3126"/>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27049" name="Line 73"/>
            <p:cNvSpPr>
              <a:spLocks noChangeShapeType="1"/>
            </p:cNvSpPr>
            <p:nvPr/>
          </p:nvSpPr>
          <p:spPr bwMode="auto">
            <a:xfrm flipV="1">
              <a:off x="2534" y="2940"/>
              <a:ext cx="18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grpSp>
          <p:nvGrpSpPr>
            <p:cNvPr id="127050" name="Group 74"/>
            <p:cNvGrpSpPr>
              <a:grpSpLocks/>
            </p:cNvGrpSpPr>
            <p:nvPr/>
          </p:nvGrpSpPr>
          <p:grpSpPr bwMode="auto">
            <a:xfrm>
              <a:off x="4724" y="2934"/>
              <a:ext cx="496" cy="468"/>
              <a:chOff x="6480" y="12048"/>
              <a:chExt cx="720" cy="780"/>
            </a:xfrm>
          </p:grpSpPr>
          <p:sp>
            <p:nvSpPr>
              <p:cNvPr id="127051" name="Oval 75"/>
              <p:cNvSpPr>
                <a:spLocks noChangeArrowheads="1"/>
              </p:cNvSpPr>
              <p:nvPr/>
            </p:nvSpPr>
            <p:spPr bwMode="auto">
              <a:xfrm>
                <a:off x="6480" y="12048"/>
                <a:ext cx="720" cy="780"/>
              </a:xfrm>
              <a:prstGeom prst="ellipse">
                <a:avLst/>
              </a:prstGeom>
              <a:solidFill>
                <a:srgbClr val="FFFFFF">
                  <a:alpha val="0"/>
                </a:srgbClr>
              </a:solidFill>
              <a:ln w="9525">
                <a:solidFill>
                  <a:srgbClr val="000000"/>
                </a:solidFill>
                <a:round/>
                <a:headEnd/>
                <a:tailEnd/>
              </a:ln>
            </p:spPr>
            <p:txBody>
              <a:bodyPr tIns="0" bIns="0" anchor="ctr" anchorCtr="1"/>
              <a:lstStyle/>
              <a:p>
                <a:endParaRPr lang="en-US"/>
              </a:p>
            </p:txBody>
          </p:sp>
          <p:sp>
            <p:nvSpPr>
              <p:cNvPr id="127052" name="Text Box 76"/>
              <p:cNvSpPr txBox="1">
                <a:spLocks noChangeArrowheads="1"/>
              </p:cNvSpPr>
              <p:nvPr/>
            </p:nvSpPr>
            <p:spPr bwMode="auto">
              <a:xfrm>
                <a:off x="6660" y="12204"/>
                <a:ext cx="360" cy="46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nchor="ctr" anchorCtr="1"/>
              <a:lstStyle/>
              <a:p>
                <a:pPr algn="ctr" eaLnBrk="0" hangingPunct="0"/>
                <a:r>
                  <a:rPr lang="en-US" altLang="zh-CN" sz="1200" b="1">
                    <a:latin typeface="Times New Roman" pitchFamily="18" charset="0"/>
                  </a:rPr>
                  <a:t>Σ</a:t>
                </a:r>
              </a:p>
            </p:txBody>
          </p:sp>
        </p:grpSp>
        <p:sp>
          <p:nvSpPr>
            <p:cNvPr id="127053" name="Text Box 77"/>
            <p:cNvSpPr txBox="1">
              <a:spLocks noChangeArrowheads="1"/>
            </p:cNvSpPr>
            <p:nvPr/>
          </p:nvSpPr>
          <p:spPr bwMode="auto">
            <a:xfrm>
              <a:off x="5760" y="2844"/>
              <a:ext cx="616" cy="624"/>
            </a:xfrm>
            <a:prstGeom prst="rect">
              <a:avLst/>
            </a:prstGeom>
            <a:solidFill>
              <a:srgbClr val="FFFFFF">
                <a:alpha val="0"/>
              </a:srgbClr>
            </a:solidFill>
            <a:ln w="9525">
              <a:solidFill>
                <a:srgbClr val="000000"/>
              </a:solidFill>
              <a:miter lim="800000"/>
              <a:headEnd/>
              <a:tailEnd/>
            </a:ln>
          </p:spPr>
          <p:txBody>
            <a:bodyPr lIns="18000" tIns="10800" rIns="18000" bIns="10800" anchor="ctr" anchorCtr="1"/>
            <a:lstStyle/>
            <a:p>
              <a:pPr algn="ctr" eaLnBrk="0" hangingPunct="0"/>
              <a:r>
                <a:rPr lang="zh-CN" altLang="en-US" sz="1200" b="1">
                  <a:latin typeface="Times New Roman" pitchFamily="18" charset="0"/>
                </a:rPr>
                <a:t>控制</a:t>
              </a:r>
            </a:p>
            <a:p>
              <a:pPr algn="ctr" eaLnBrk="0" hangingPunct="0"/>
              <a:r>
                <a:rPr lang="zh-CN" altLang="en-US" sz="1200" b="1">
                  <a:latin typeface="Times New Roman" pitchFamily="18" charset="0"/>
                </a:rPr>
                <a:t>器</a:t>
              </a:r>
            </a:p>
          </p:txBody>
        </p:sp>
        <p:sp>
          <p:nvSpPr>
            <p:cNvPr id="127054" name="Text Box 78"/>
            <p:cNvSpPr txBox="1">
              <a:spLocks noChangeArrowheads="1"/>
            </p:cNvSpPr>
            <p:nvPr/>
          </p:nvSpPr>
          <p:spPr bwMode="auto">
            <a:xfrm>
              <a:off x="6856" y="2850"/>
              <a:ext cx="480" cy="633"/>
            </a:xfrm>
            <a:prstGeom prst="rect">
              <a:avLst/>
            </a:prstGeom>
            <a:solidFill>
              <a:srgbClr val="FFFFFF">
                <a:alpha val="0"/>
              </a:srgbClr>
            </a:solidFill>
            <a:ln w="9525">
              <a:solidFill>
                <a:srgbClr val="000000"/>
              </a:solidFill>
              <a:miter lim="800000"/>
              <a:headEnd/>
              <a:tailEnd/>
            </a:ln>
          </p:spPr>
          <p:txBody>
            <a:bodyPr lIns="18000" tIns="18000" rIns="18000" bIns="18000" anchor="ctr" anchorCtr="1"/>
            <a:lstStyle/>
            <a:p>
              <a:pPr algn="ctr" eaLnBrk="0" hangingPunct="0"/>
              <a:r>
                <a:rPr lang="en-US" altLang="zh-CN" sz="1200" b="1">
                  <a:latin typeface="Times New Roman" pitchFamily="18" charset="0"/>
                </a:rPr>
                <a:t>D/A</a:t>
              </a:r>
            </a:p>
          </p:txBody>
        </p:sp>
        <p:sp>
          <p:nvSpPr>
            <p:cNvPr id="127055" name="Text Box 79"/>
            <p:cNvSpPr txBox="1">
              <a:spLocks noChangeArrowheads="1"/>
            </p:cNvSpPr>
            <p:nvPr/>
          </p:nvSpPr>
          <p:spPr bwMode="auto">
            <a:xfrm>
              <a:off x="3510" y="2865"/>
              <a:ext cx="494" cy="603"/>
            </a:xfrm>
            <a:prstGeom prst="rect">
              <a:avLst/>
            </a:prstGeom>
            <a:solidFill>
              <a:srgbClr val="FFFFFF">
                <a:alpha val="0"/>
              </a:srgbClr>
            </a:solidFill>
            <a:ln w="9525">
              <a:solidFill>
                <a:srgbClr val="000000"/>
              </a:solidFill>
              <a:miter lim="800000"/>
              <a:headEnd/>
              <a:tailEnd/>
            </a:ln>
          </p:spPr>
          <p:txBody>
            <a:bodyPr lIns="18000" tIns="18000" rIns="18000" bIns="18000" anchor="ctr" anchorCtr="1"/>
            <a:lstStyle/>
            <a:p>
              <a:pPr algn="ctr" eaLnBrk="0" hangingPunct="0"/>
              <a:r>
                <a:rPr lang="en-US" altLang="zh-CN" sz="1200" b="1">
                  <a:latin typeface="Times New Roman" pitchFamily="18" charset="0"/>
                </a:rPr>
                <a:t>A/D</a:t>
              </a:r>
            </a:p>
          </p:txBody>
        </p:sp>
        <p:grpSp>
          <p:nvGrpSpPr>
            <p:cNvPr id="127056" name="Group 80"/>
            <p:cNvGrpSpPr>
              <a:grpSpLocks/>
            </p:cNvGrpSpPr>
            <p:nvPr/>
          </p:nvGrpSpPr>
          <p:grpSpPr bwMode="auto">
            <a:xfrm>
              <a:off x="7890" y="2844"/>
              <a:ext cx="1620" cy="624"/>
              <a:chOff x="7740" y="12204"/>
              <a:chExt cx="1620" cy="624"/>
            </a:xfrm>
          </p:grpSpPr>
          <p:sp>
            <p:nvSpPr>
              <p:cNvPr id="127057" name="Text Box 81"/>
              <p:cNvSpPr txBox="1">
                <a:spLocks noChangeArrowheads="1"/>
              </p:cNvSpPr>
              <p:nvPr/>
            </p:nvSpPr>
            <p:spPr bwMode="auto">
              <a:xfrm>
                <a:off x="7740" y="12204"/>
                <a:ext cx="540" cy="624"/>
              </a:xfrm>
              <a:prstGeom prst="rect">
                <a:avLst/>
              </a:prstGeom>
              <a:solidFill>
                <a:srgbClr val="FFFFFF">
                  <a:alpha val="0"/>
                </a:srgbClr>
              </a:solidFill>
              <a:ln w="9525">
                <a:solidFill>
                  <a:srgbClr val="000000"/>
                </a:solidFill>
                <a:miter lim="800000"/>
                <a:headEnd/>
                <a:tailEnd/>
              </a:ln>
            </p:spPr>
            <p:txBody>
              <a:bodyPr lIns="18000" tIns="18000" rIns="18000" bIns="18000" anchor="ctr" anchorCtr="1"/>
              <a:lstStyle/>
              <a:p>
                <a:pPr algn="ctr" eaLnBrk="0" hangingPunct="0"/>
                <a:r>
                  <a:rPr lang="zh-CN" altLang="en-US" sz="1200" b="1">
                    <a:latin typeface="Times New Roman" pitchFamily="18" charset="0"/>
                  </a:rPr>
                  <a:t>执行器</a:t>
                </a:r>
              </a:p>
            </p:txBody>
          </p:sp>
          <p:sp>
            <p:nvSpPr>
              <p:cNvPr id="127058" name="Text Box 82"/>
              <p:cNvSpPr txBox="1">
                <a:spLocks noChangeArrowheads="1"/>
              </p:cNvSpPr>
              <p:nvPr/>
            </p:nvSpPr>
            <p:spPr bwMode="auto">
              <a:xfrm>
                <a:off x="8280" y="12204"/>
                <a:ext cx="540" cy="624"/>
              </a:xfrm>
              <a:prstGeom prst="rect">
                <a:avLst/>
              </a:prstGeom>
              <a:solidFill>
                <a:srgbClr val="FFFFFF">
                  <a:alpha val="0"/>
                </a:srgbClr>
              </a:solidFill>
              <a:ln w="9525">
                <a:solidFill>
                  <a:srgbClr val="000000"/>
                </a:solidFill>
                <a:miter lim="800000"/>
                <a:headEnd/>
                <a:tailEnd/>
              </a:ln>
            </p:spPr>
            <p:txBody>
              <a:bodyPr lIns="18000" tIns="18000" rIns="18000" bIns="18000" anchor="ctr" anchorCtr="1"/>
              <a:lstStyle/>
              <a:p>
                <a:pPr algn="ctr" eaLnBrk="0" hangingPunct="0"/>
                <a:r>
                  <a:rPr lang="zh-CN" altLang="en-US" sz="1200" b="1">
                    <a:latin typeface="Times New Roman" pitchFamily="18" charset="0"/>
                  </a:rPr>
                  <a:t>被控对象</a:t>
                </a:r>
              </a:p>
            </p:txBody>
          </p:sp>
          <p:sp>
            <p:nvSpPr>
              <p:cNvPr id="127059" name="Text Box 83"/>
              <p:cNvSpPr txBox="1">
                <a:spLocks noChangeArrowheads="1"/>
              </p:cNvSpPr>
              <p:nvPr/>
            </p:nvSpPr>
            <p:spPr bwMode="auto">
              <a:xfrm>
                <a:off x="8820" y="12204"/>
                <a:ext cx="540" cy="624"/>
              </a:xfrm>
              <a:prstGeom prst="rect">
                <a:avLst/>
              </a:prstGeom>
              <a:solidFill>
                <a:srgbClr val="FFFFFF">
                  <a:alpha val="0"/>
                </a:srgbClr>
              </a:solidFill>
              <a:ln w="9525">
                <a:solidFill>
                  <a:srgbClr val="000000"/>
                </a:solidFill>
                <a:miter lim="800000"/>
                <a:headEnd/>
                <a:tailEnd/>
              </a:ln>
            </p:spPr>
            <p:txBody>
              <a:bodyPr lIns="18000" tIns="18000" rIns="18000" bIns="18000" anchor="ctr" anchorCtr="1"/>
              <a:lstStyle/>
              <a:p>
                <a:pPr algn="ctr" eaLnBrk="0" hangingPunct="0"/>
                <a:r>
                  <a:rPr lang="zh-CN" altLang="en-US" sz="1200" b="1">
                    <a:latin typeface="Times New Roman" pitchFamily="18" charset="0"/>
                  </a:rPr>
                  <a:t>传感器</a:t>
                </a:r>
              </a:p>
            </p:txBody>
          </p:sp>
        </p:grpSp>
        <p:sp>
          <p:nvSpPr>
            <p:cNvPr id="127060" name="Line 84"/>
            <p:cNvSpPr>
              <a:spLocks noChangeShapeType="1"/>
            </p:cNvSpPr>
            <p:nvPr/>
          </p:nvSpPr>
          <p:spPr bwMode="auto">
            <a:xfrm>
              <a:off x="2788" y="3141"/>
              <a:ext cx="72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1" name="Line 85"/>
            <p:cNvSpPr>
              <a:spLocks noChangeShapeType="1"/>
            </p:cNvSpPr>
            <p:nvPr/>
          </p:nvSpPr>
          <p:spPr bwMode="auto">
            <a:xfrm>
              <a:off x="4020" y="3141"/>
              <a:ext cx="72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2" name="Line 86"/>
            <p:cNvSpPr>
              <a:spLocks noChangeShapeType="1"/>
            </p:cNvSpPr>
            <p:nvPr/>
          </p:nvSpPr>
          <p:spPr bwMode="auto">
            <a:xfrm>
              <a:off x="4532" y="3318"/>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27063" name="Line 87"/>
            <p:cNvSpPr>
              <a:spLocks noChangeShapeType="1"/>
            </p:cNvSpPr>
            <p:nvPr/>
          </p:nvSpPr>
          <p:spPr bwMode="auto">
            <a:xfrm>
              <a:off x="5220" y="3156"/>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4" name="Text Box 88"/>
            <p:cNvSpPr txBox="1">
              <a:spLocks noChangeArrowheads="1"/>
            </p:cNvSpPr>
            <p:nvPr/>
          </p:nvSpPr>
          <p:spPr bwMode="auto">
            <a:xfrm>
              <a:off x="1890" y="2703"/>
              <a:ext cx="436" cy="3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latin typeface="Times New Roman" pitchFamily="18" charset="0"/>
                </a:rPr>
                <a:t>y (t)</a:t>
              </a:r>
            </a:p>
          </p:txBody>
        </p:sp>
        <p:sp>
          <p:nvSpPr>
            <p:cNvPr id="127065" name="Line 89"/>
            <p:cNvSpPr>
              <a:spLocks noChangeShapeType="1"/>
            </p:cNvSpPr>
            <p:nvPr/>
          </p:nvSpPr>
          <p:spPr bwMode="auto">
            <a:xfrm>
              <a:off x="4978" y="2607"/>
              <a:ext cx="0" cy="312"/>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6" name="Line 90"/>
            <p:cNvSpPr>
              <a:spLocks noChangeShapeType="1"/>
            </p:cNvSpPr>
            <p:nvPr/>
          </p:nvSpPr>
          <p:spPr bwMode="auto">
            <a:xfrm>
              <a:off x="1844" y="3117"/>
              <a:ext cx="51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7" name="Line 91"/>
            <p:cNvSpPr>
              <a:spLocks noChangeShapeType="1"/>
            </p:cNvSpPr>
            <p:nvPr/>
          </p:nvSpPr>
          <p:spPr bwMode="auto">
            <a:xfrm>
              <a:off x="6374" y="3162"/>
              <a:ext cx="496"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8" name="Line 92"/>
            <p:cNvSpPr>
              <a:spLocks noChangeShapeType="1"/>
            </p:cNvSpPr>
            <p:nvPr/>
          </p:nvSpPr>
          <p:spPr bwMode="auto">
            <a:xfrm>
              <a:off x="7334" y="3162"/>
              <a:ext cx="556"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69" name="Line 93"/>
            <p:cNvSpPr>
              <a:spLocks noChangeShapeType="1"/>
            </p:cNvSpPr>
            <p:nvPr/>
          </p:nvSpPr>
          <p:spPr bwMode="auto">
            <a:xfrm flipV="1">
              <a:off x="1846" y="2067"/>
              <a:ext cx="0" cy="1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27070" name="Line 94"/>
            <p:cNvSpPr>
              <a:spLocks noChangeShapeType="1"/>
            </p:cNvSpPr>
            <p:nvPr/>
          </p:nvSpPr>
          <p:spPr bwMode="auto">
            <a:xfrm>
              <a:off x="1842" y="2052"/>
              <a:ext cx="7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27071" name="Line 95"/>
            <p:cNvSpPr>
              <a:spLocks noChangeShapeType="1"/>
            </p:cNvSpPr>
            <p:nvPr/>
          </p:nvSpPr>
          <p:spPr bwMode="auto">
            <a:xfrm flipV="1">
              <a:off x="10080" y="2052"/>
              <a:ext cx="0" cy="11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27072" name="Line 96"/>
            <p:cNvSpPr>
              <a:spLocks noChangeShapeType="1"/>
            </p:cNvSpPr>
            <p:nvPr/>
          </p:nvSpPr>
          <p:spPr bwMode="auto">
            <a:xfrm>
              <a:off x="9644" y="2052"/>
              <a:ext cx="4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127073" name="Text Box 97"/>
            <p:cNvSpPr txBox="1">
              <a:spLocks noChangeArrowheads="1"/>
            </p:cNvSpPr>
            <p:nvPr/>
          </p:nvSpPr>
          <p:spPr bwMode="auto">
            <a:xfrm>
              <a:off x="2278" y="2418"/>
              <a:ext cx="750" cy="3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采样器</a:t>
              </a:r>
            </a:p>
          </p:txBody>
        </p:sp>
        <p:sp>
          <p:nvSpPr>
            <p:cNvPr id="127074" name="Text Box 98"/>
            <p:cNvSpPr txBox="1">
              <a:spLocks noChangeArrowheads="1"/>
            </p:cNvSpPr>
            <p:nvPr/>
          </p:nvSpPr>
          <p:spPr bwMode="auto">
            <a:xfrm>
              <a:off x="5746" y="2388"/>
              <a:ext cx="704" cy="2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计算机</a:t>
              </a:r>
            </a:p>
          </p:txBody>
        </p:sp>
        <p:sp>
          <p:nvSpPr>
            <p:cNvPr id="127075" name="Text Box 99"/>
            <p:cNvSpPr txBox="1">
              <a:spLocks noChangeArrowheads="1"/>
            </p:cNvSpPr>
            <p:nvPr/>
          </p:nvSpPr>
          <p:spPr bwMode="auto">
            <a:xfrm>
              <a:off x="5024" y="2703"/>
              <a:ext cx="390" cy="22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a:t>
              </a:r>
            </a:p>
          </p:txBody>
        </p:sp>
        <p:sp>
          <p:nvSpPr>
            <p:cNvPr id="127076" name="Text Box 100"/>
            <p:cNvSpPr txBox="1">
              <a:spLocks noChangeArrowheads="1"/>
            </p:cNvSpPr>
            <p:nvPr/>
          </p:nvSpPr>
          <p:spPr bwMode="auto">
            <a:xfrm>
              <a:off x="2762" y="3837"/>
              <a:ext cx="1108" cy="3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离散模拟信号</a:t>
              </a:r>
            </a:p>
          </p:txBody>
        </p:sp>
        <p:sp>
          <p:nvSpPr>
            <p:cNvPr id="127077" name="Text Box 101"/>
            <p:cNvSpPr txBox="1">
              <a:spLocks noChangeArrowheads="1"/>
            </p:cNvSpPr>
            <p:nvPr/>
          </p:nvSpPr>
          <p:spPr bwMode="auto">
            <a:xfrm>
              <a:off x="4006" y="3837"/>
              <a:ext cx="824" cy="2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数字信号</a:t>
              </a:r>
            </a:p>
          </p:txBody>
        </p:sp>
        <p:sp>
          <p:nvSpPr>
            <p:cNvPr id="127078" name="Text Box 102"/>
            <p:cNvSpPr txBox="1">
              <a:spLocks noChangeArrowheads="1"/>
            </p:cNvSpPr>
            <p:nvPr/>
          </p:nvSpPr>
          <p:spPr bwMode="auto">
            <a:xfrm>
              <a:off x="6210" y="3792"/>
              <a:ext cx="824" cy="2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数字信号</a:t>
              </a:r>
            </a:p>
          </p:txBody>
        </p:sp>
        <p:sp>
          <p:nvSpPr>
            <p:cNvPr id="127079" name="Text Box 103"/>
            <p:cNvSpPr txBox="1">
              <a:spLocks noChangeArrowheads="1"/>
            </p:cNvSpPr>
            <p:nvPr/>
          </p:nvSpPr>
          <p:spPr bwMode="auto">
            <a:xfrm>
              <a:off x="7142" y="3777"/>
              <a:ext cx="1124" cy="2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latin typeface="Times New Roman" pitchFamily="18" charset="0"/>
                </a:rPr>
                <a:t>量化模拟信号</a:t>
              </a:r>
            </a:p>
          </p:txBody>
        </p:sp>
        <p:sp>
          <p:nvSpPr>
            <p:cNvPr id="127080" name="Line 104"/>
            <p:cNvSpPr>
              <a:spLocks noChangeShapeType="1"/>
            </p:cNvSpPr>
            <p:nvPr/>
          </p:nvSpPr>
          <p:spPr bwMode="auto">
            <a:xfrm flipV="1">
              <a:off x="2084" y="3357"/>
              <a:ext cx="0" cy="40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81" name="Line 105"/>
            <p:cNvSpPr>
              <a:spLocks noChangeShapeType="1"/>
            </p:cNvSpPr>
            <p:nvPr/>
          </p:nvSpPr>
          <p:spPr bwMode="auto">
            <a:xfrm flipV="1">
              <a:off x="3178" y="3387"/>
              <a:ext cx="0" cy="40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82" name="Line 106"/>
            <p:cNvSpPr>
              <a:spLocks noChangeShapeType="1"/>
            </p:cNvSpPr>
            <p:nvPr/>
          </p:nvSpPr>
          <p:spPr bwMode="auto">
            <a:xfrm flipV="1">
              <a:off x="4288" y="3432"/>
              <a:ext cx="0" cy="40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83" name="Line 107"/>
            <p:cNvSpPr>
              <a:spLocks noChangeShapeType="1"/>
            </p:cNvSpPr>
            <p:nvPr/>
          </p:nvSpPr>
          <p:spPr bwMode="auto">
            <a:xfrm flipV="1">
              <a:off x="6554" y="3372"/>
              <a:ext cx="0" cy="40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sp>
          <p:nvSpPr>
            <p:cNvPr id="127084" name="Line 108"/>
            <p:cNvSpPr>
              <a:spLocks noChangeShapeType="1"/>
            </p:cNvSpPr>
            <p:nvPr/>
          </p:nvSpPr>
          <p:spPr bwMode="auto">
            <a:xfrm flipV="1">
              <a:off x="7574" y="3387"/>
              <a:ext cx="0" cy="40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nchor="ctr" anchorCtr="1"/>
            <a:lstStyle/>
            <a:p>
              <a:endParaRPr lang="en-US"/>
            </a:p>
          </p:txBody>
        </p:sp>
      </p:grpSp>
      <p:sp>
        <p:nvSpPr>
          <p:cNvPr id="127085" name="Rectangle 109"/>
          <p:cNvSpPr>
            <a:spLocks noChangeArrowheads="1"/>
          </p:cNvSpPr>
          <p:nvPr/>
        </p:nvSpPr>
        <p:spPr bwMode="auto">
          <a:xfrm>
            <a:off x="2843213" y="6237288"/>
            <a:ext cx="3886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kumimoji="1" lang="zh-CN" altLang="en-US" b="1">
                <a:latin typeface="宋体" pitchFamily="2" charset="-122"/>
              </a:rPr>
              <a:t>计算机控制系统的信号流程 </a:t>
            </a:r>
          </a:p>
        </p:txBody>
      </p:sp>
      <p:sp>
        <p:nvSpPr>
          <p:cNvPr id="2" name="灯片编号占位符 1"/>
          <p:cNvSpPr>
            <a:spLocks noGrp="1"/>
          </p:cNvSpPr>
          <p:nvPr>
            <p:ph type="sldNum" sz="quarter" idx="12"/>
          </p:nvPr>
        </p:nvSpPr>
        <p:spPr/>
        <p:txBody>
          <a:bodyPr/>
          <a:lstStyle/>
          <a:p>
            <a:fld id="{E5F96B56-226F-42E8-9B14-57EE3FB4C66B}" type="slidenum">
              <a:rPr lang="en-US" altLang="zh-CN" smtClean="0"/>
              <a:pPr/>
              <a:t>10</a:t>
            </a:fld>
            <a:endParaRPr lang="en-US" altLang="zh-C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CN" altLang="en-US">
                <a:solidFill>
                  <a:schemeClr val="tx1"/>
                </a:solidFill>
              </a:rPr>
              <a:t>计算机控制系统的概念（</a:t>
            </a:r>
            <a:r>
              <a:rPr lang="en-US" altLang="zh-CN">
                <a:solidFill>
                  <a:schemeClr val="tx1"/>
                </a:solidFill>
              </a:rPr>
              <a:t>4</a:t>
            </a:r>
            <a:r>
              <a:rPr lang="zh-CN" altLang="en-US">
                <a:solidFill>
                  <a:schemeClr val="tx1"/>
                </a:solidFill>
              </a:rPr>
              <a:t>）</a:t>
            </a:r>
          </a:p>
        </p:txBody>
      </p:sp>
      <p:sp>
        <p:nvSpPr>
          <p:cNvPr id="113667" name="Rectangle 3"/>
          <p:cNvSpPr>
            <a:spLocks noGrp="1" noChangeArrowheads="1"/>
          </p:cNvSpPr>
          <p:nvPr>
            <p:ph idx="1"/>
          </p:nvPr>
        </p:nvSpPr>
        <p:spPr/>
        <p:txBody>
          <a:bodyPr/>
          <a:lstStyle/>
          <a:p>
            <a:pPr>
              <a:lnSpc>
                <a:spcPct val="130000"/>
              </a:lnSpc>
            </a:pPr>
            <a:r>
              <a:rPr lang="zh-CN" altLang="en-US" sz="3600" dirty="0">
                <a:solidFill>
                  <a:schemeClr val="tx1"/>
                </a:solidFill>
              </a:rPr>
              <a:t>执行控制程序的过程：</a:t>
            </a:r>
          </a:p>
          <a:p>
            <a:pPr>
              <a:lnSpc>
                <a:spcPct val="130000"/>
              </a:lnSpc>
              <a:buFont typeface="Wingdings" pitchFamily="2" charset="2"/>
              <a:buNone/>
            </a:pPr>
            <a:r>
              <a:rPr lang="zh-CN" altLang="en-US" sz="2800" dirty="0">
                <a:solidFill>
                  <a:schemeClr val="tx1"/>
                </a:solidFill>
              </a:rPr>
              <a:t>         </a:t>
            </a:r>
            <a:r>
              <a:rPr lang="zh-CN" altLang="en-US" sz="2800" dirty="0">
                <a:solidFill>
                  <a:schemeClr val="tx1"/>
                </a:solidFill>
                <a:latin typeface="宋体" pitchFamily="2" charset="-122"/>
              </a:rPr>
              <a:t>◆ </a:t>
            </a:r>
            <a:r>
              <a:rPr lang="zh-CN" altLang="en-US" sz="2800" dirty="0">
                <a:solidFill>
                  <a:schemeClr val="tx1"/>
                </a:solidFill>
              </a:rPr>
              <a:t>实时数据采集</a:t>
            </a:r>
          </a:p>
          <a:p>
            <a:pPr>
              <a:lnSpc>
                <a:spcPct val="130000"/>
              </a:lnSpc>
              <a:buFont typeface="Wingdings" pitchFamily="2" charset="2"/>
              <a:buNone/>
            </a:pPr>
            <a:r>
              <a:rPr lang="zh-CN" altLang="en-US" sz="2800" dirty="0">
                <a:solidFill>
                  <a:schemeClr val="tx1"/>
                </a:solidFill>
              </a:rPr>
              <a:t>         </a:t>
            </a:r>
            <a:r>
              <a:rPr lang="zh-CN" altLang="en-US" sz="2800" dirty="0">
                <a:solidFill>
                  <a:schemeClr val="tx1"/>
                </a:solidFill>
                <a:latin typeface="宋体" pitchFamily="2" charset="-122"/>
              </a:rPr>
              <a:t>◆</a:t>
            </a:r>
            <a:r>
              <a:rPr lang="zh-CN" altLang="en-US" sz="2800" dirty="0">
                <a:solidFill>
                  <a:schemeClr val="tx1"/>
                </a:solidFill>
              </a:rPr>
              <a:t>  实时计算</a:t>
            </a:r>
          </a:p>
          <a:p>
            <a:pPr>
              <a:lnSpc>
                <a:spcPct val="130000"/>
              </a:lnSpc>
              <a:buFont typeface="Wingdings" pitchFamily="2" charset="2"/>
              <a:buNone/>
            </a:pPr>
            <a:r>
              <a:rPr lang="zh-CN" altLang="en-US" sz="2800" dirty="0">
                <a:solidFill>
                  <a:schemeClr val="tx1"/>
                </a:solidFill>
              </a:rPr>
              <a:t>         </a:t>
            </a:r>
            <a:r>
              <a:rPr lang="zh-CN" altLang="en-US" sz="2800" dirty="0">
                <a:solidFill>
                  <a:schemeClr val="tx1"/>
                </a:solidFill>
                <a:latin typeface="宋体" pitchFamily="2" charset="-122"/>
              </a:rPr>
              <a:t>◆</a:t>
            </a:r>
            <a:r>
              <a:rPr lang="zh-CN" altLang="en-US" sz="2800" dirty="0">
                <a:solidFill>
                  <a:schemeClr val="tx1"/>
                </a:solidFill>
              </a:rPr>
              <a:t> </a:t>
            </a:r>
            <a:r>
              <a:rPr lang="zh-CN" altLang="en-US" sz="2800" dirty="0" smtClean="0">
                <a:solidFill>
                  <a:schemeClr val="tx1"/>
                </a:solidFill>
              </a:rPr>
              <a:t> 实时控制</a:t>
            </a:r>
            <a:endParaRPr lang="zh-CN" altLang="en-US" sz="2800" dirty="0">
              <a:solidFill>
                <a:schemeClr val="tx1"/>
              </a:solidFill>
            </a:endParaRPr>
          </a:p>
          <a:p>
            <a:pPr>
              <a:lnSpc>
                <a:spcPct val="130000"/>
              </a:lnSpc>
              <a:buFont typeface="Wingdings" pitchFamily="2" charset="2"/>
              <a:buNone/>
            </a:pPr>
            <a:r>
              <a:rPr lang="zh-CN" altLang="en-US" sz="2800" dirty="0">
                <a:solidFill>
                  <a:schemeClr val="tx1"/>
                </a:solidFill>
              </a:rPr>
              <a:t>         </a:t>
            </a:r>
            <a:r>
              <a:rPr lang="zh-CN" altLang="en-US" sz="2800" dirty="0">
                <a:solidFill>
                  <a:schemeClr val="tx1"/>
                </a:solidFill>
                <a:latin typeface="宋体" pitchFamily="2" charset="-122"/>
              </a:rPr>
              <a:t>◆</a:t>
            </a:r>
            <a:r>
              <a:rPr lang="zh-CN" altLang="en-US" sz="2800" dirty="0">
                <a:solidFill>
                  <a:schemeClr val="tx1"/>
                </a:solidFill>
              </a:rPr>
              <a:t> </a:t>
            </a:r>
            <a:r>
              <a:rPr lang="zh-CN" altLang="en-US" sz="2800" dirty="0" smtClean="0">
                <a:solidFill>
                  <a:schemeClr val="tx1"/>
                </a:solidFill>
              </a:rPr>
              <a:t> 信息管理</a:t>
            </a:r>
            <a:endParaRPr lang="zh-CN" altLang="en-US" sz="2800" dirty="0">
              <a:solidFill>
                <a:schemeClr val="tx1"/>
              </a:solidFill>
            </a:endParaRPr>
          </a:p>
          <a:p>
            <a:endParaRPr lang="zh-CN" altLang="en-US" dirty="0"/>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11</a:t>
            </a:fld>
            <a:endParaRPr lang="en-US"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计算机控制系统的概念（</a:t>
            </a:r>
            <a:r>
              <a:rPr lang="en-US" altLang="zh-CN">
                <a:solidFill>
                  <a:schemeClr val="tx1"/>
                </a:solidFill>
              </a:rPr>
              <a:t>5</a:t>
            </a:r>
            <a:r>
              <a:rPr lang="zh-CN" altLang="en-US">
                <a:solidFill>
                  <a:schemeClr val="tx1"/>
                </a:solidFill>
              </a:rPr>
              <a:t>）</a:t>
            </a:r>
          </a:p>
        </p:txBody>
      </p:sp>
      <p:sp>
        <p:nvSpPr>
          <p:cNvPr id="9219" name="Rectangle 3"/>
          <p:cNvSpPr>
            <a:spLocks noGrp="1" noChangeArrowheads="1"/>
          </p:cNvSpPr>
          <p:nvPr>
            <p:ph idx="1"/>
          </p:nvPr>
        </p:nvSpPr>
        <p:spPr>
          <a:xfrm>
            <a:off x="467544" y="1412775"/>
            <a:ext cx="8208912" cy="4943575"/>
          </a:xfrm>
        </p:spPr>
        <p:txBody>
          <a:bodyPr>
            <a:normAutofit fontScale="77500" lnSpcReduction="20000"/>
          </a:bodyPr>
          <a:lstStyle/>
          <a:p>
            <a:pPr>
              <a:lnSpc>
                <a:spcPct val="130000"/>
              </a:lnSpc>
            </a:pPr>
            <a:r>
              <a:rPr lang="zh-CN" altLang="en-US" sz="3100" b="1" dirty="0">
                <a:solidFill>
                  <a:schemeClr val="tx1"/>
                </a:solidFill>
              </a:rPr>
              <a:t>几个常用术语     </a:t>
            </a:r>
          </a:p>
          <a:p>
            <a:pPr>
              <a:lnSpc>
                <a:spcPct val="140000"/>
              </a:lnSpc>
              <a:spcBef>
                <a:spcPct val="10000"/>
              </a:spcBef>
              <a:buFont typeface="Wingdings" pitchFamily="2" charset="2"/>
              <a:buNone/>
            </a:pPr>
            <a:r>
              <a:rPr lang="zh-CN" altLang="en-US" sz="3100" dirty="0">
                <a:solidFill>
                  <a:schemeClr val="tx1"/>
                </a:solidFill>
                <a:latin typeface="宋体" pitchFamily="2" charset="-122"/>
              </a:rPr>
              <a:t>◆ </a:t>
            </a:r>
            <a:r>
              <a:rPr lang="zh-CN" altLang="en-US" sz="3100" dirty="0">
                <a:solidFill>
                  <a:schemeClr val="tx1"/>
                </a:solidFill>
              </a:rPr>
              <a:t>在线（</a:t>
            </a:r>
            <a:r>
              <a:rPr lang="en-US" altLang="zh-CN" sz="3100" dirty="0">
                <a:solidFill>
                  <a:schemeClr val="tx1"/>
                </a:solidFill>
              </a:rPr>
              <a:t>Online</a:t>
            </a:r>
            <a:r>
              <a:rPr lang="zh-CN" altLang="en-US" sz="3100" dirty="0">
                <a:solidFill>
                  <a:schemeClr val="tx1"/>
                </a:solidFill>
              </a:rPr>
              <a:t>）：计算机控制系统与生产设备直接相连</a:t>
            </a:r>
          </a:p>
          <a:p>
            <a:pPr>
              <a:lnSpc>
                <a:spcPct val="140000"/>
              </a:lnSpc>
              <a:buFont typeface="Wingdings" pitchFamily="2" charset="2"/>
              <a:buNone/>
            </a:pPr>
            <a:r>
              <a:rPr lang="zh-CN" altLang="en-US" sz="3100" dirty="0">
                <a:solidFill>
                  <a:schemeClr val="tx1"/>
                </a:solidFill>
                <a:latin typeface="宋体" pitchFamily="2" charset="-122"/>
              </a:rPr>
              <a:t>◆ </a:t>
            </a:r>
            <a:r>
              <a:rPr lang="zh-CN" altLang="en-US" sz="3100" dirty="0">
                <a:solidFill>
                  <a:schemeClr val="tx1"/>
                </a:solidFill>
              </a:rPr>
              <a:t>离线（</a:t>
            </a:r>
            <a:r>
              <a:rPr lang="en-US" altLang="zh-CN" sz="3100" dirty="0">
                <a:solidFill>
                  <a:schemeClr val="tx1"/>
                </a:solidFill>
              </a:rPr>
              <a:t>Offline</a:t>
            </a:r>
            <a:r>
              <a:rPr lang="zh-CN" altLang="en-US" sz="3100" dirty="0">
                <a:solidFill>
                  <a:schemeClr val="tx1"/>
                </a:solidFill>
              </a:rPr>
              <a:t>）：计算机控制系统与生产设备断开        </a:t>
            </a:r>
          </a:p>
          <a:p>
            <a:pPr>
              <a:lnSpc>
                <a:spcPct val="140000"/>
              </a:lnSpc>
              <a:buFont typeface="Wingdings" pitchFamily="2" charset="2"/>
              <a:buNone/>
            </a:pPr>
            <a:r>
              <a:rPr lang="zh-CN" altLang="en-US" sz="3100" dirty="0">
                <a:solidFill>
                  <a:schemeClr val="tx1"/>
                </a:solidFill>
                <a:latin typeface="宋体" pitchFamily="2" charset="-122"/>
              </a:rPr>
              <a:t>◆ </a:t>
            </a:r>
            <a:r>
              <a:rPr lang="zh-CN" altLang="en-US" sz="3100" dirty="0">
                <a:solidFill>
                  <a:schemeClr val="tx1"/>
                </a:solidFill>
              </a:rPr>
              <a:t>实时（</a:t>
            </a:r>
            <a:r>
              <a:rPr lang="en-US" altLang="zh-CN" sz="3100" dirty="0">
                <a:solidFill>
                  <a:schemeClr val="tx1"/>
                </a:solidFill>
              </a:rPr>
              <a:t>Real time</a:t>
            </a:r>
            <a:r>
              <a:rPr lang="zh-CN" altLang="en-US" sz="3100" dirty="0">
                <a:solidFill>
                  <a:schemeClr val="tx1"/>
                </a:solidFill>
              </a:rPr>
              <a:t>）：计算机输入、输出和计算都在规定时间内完成        </a:t>
            </a:r>
          </a:p>
          <a:p>
            <a:pPr>
              <a:lnSpc>
                <a:spcPct val="140000"/>
              </a:lnSpc>
              <a:buFont typeface="Wingdings" pitchFamily="2" charset="2"/>
              <a:buNone/>
            </a:pPr>
            <a:r>
              <a:rPr lang="zh-CN" altLang="en-US" sz="3100" dirty="0">
                <a:solidFill>
                  <a:schemeClr val="tx1"/>
                </a:solidFill>
                <a:latin typeface="宋体" pitchFamily="2" charset="-122"/>
              </a:rPr>
              <a:t>◆ </a:t>
            </a:r>
            <a:r>
              <a:rPr lang="zh-CN" altLang="en-US" sz="3100" dirty="0">
                <a:solidFill>
                  <a:schemeClr val="tx1"/>
                </a:solidFill>
              </a:rPr>
              <a:t>在线与实时的关系</a:t>
            </a:r>
          </a:p>
          <a:p>
            <a:pPr>
              <a:lnSpc>
                <a:spcPct val="140000"/>
              </a:lnSpc>
              <a:buFont typeface="Wingdings" pitchFamily="2" charset="2"/>
              <a:buNone/>
            </a:pPr>
            <a:r>
              <a:rPr lang="zh-CN" altLang="en-US" sz="3100" dirty="0">
                <a:solidFill>
                  <a:schemeClr val="tx1"/>
                </a:solidFill>
              </a:rPr>
              <a:t>             </a:t>
            </a:r>
            <a:r>
              <a:rPr lang="en-US" altLang="zh-CN" sz="3100" dirty="0">
                <a:solidFill>
                  <a:schemeClr val="tx1"/>
                </a:solidFill>
              </a:rPr>
              <a:t>— </a:t>
            </a:r>
            <a:r>
              <a:rPr lang="zh-CN" altLang="en-US" sz="3100" dirty="0">
                <a:solidFill>
                  <a:schemeClr val="tx1"/>
                </a:solidFill>
              </a:rPr>
              <a:t>一个在线系统不一定是实时系统</a:t>
            </a:r>
          </a:p>
          <a:p>
            <a:pPr>
              <a:lnSpc>
                <a:spcPct val="140000"/>
              </a:lnSpc>
              <a:buFont typeface="Wingdings" pitchFamily="2" charset="2"/>
              <a:buNone/>
            </a:pPr>
            <a:r>
              <a:rPr lang="zh-CN" altLang="en-US" sz="3100" dirty="0">
                <a:solidFill>
                  <a:schemeClr val="tx1"/>
                </a:solidFill>
              </a:rPr>
              <a:t>             </a:t>
            </a:r>
            <a:r>
              <a:rPr lang="en-US" altLang="zh-CN" sz="3100" dirty="0">
                <a:solidFill>
                  <a:schemeClr val="tx1"/>
                </a:solidFill>
              </a:rPr>
              <a:t>— </a:t>
            </a:r>
            <a:r>
              <a:rPr lang="zh-CN" altLang="en-US" sz="3100" dirty="0">
                <a:solidFill>
                  <a:schemeClr val="tx1"/>
                </a:solidFill>
              </a:rPr>
              <a:t>一个实时系统必定是在线系统</a:t>
            </a:r>
          </a:p>
          <a:p>
            <a:pPr>
              <a:lnSpc>
                <a:spcPct val="80000"/>
              </a:lnSpc>
            </a:pPr>
            <a:endParaRPr lang="zh-CN" altLang="en-US" sz="2800" dirty="0"/>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12</a:t>
            </a:fld>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计算机控制系统的组成</a:t>
            </a:r>
            <a:r>
              <a:rPr lang="en-US" altLang="zh-CN">
                <a:solidFill>
                  <a:schemeClr val="tx1"/>
                </a:solidFill>
              </a:rPr>
              <a:t>(1)</a:t>
            </a:r>
          </a:p>
        </p:txBody>
      </p:sp>
      <p:sp>
        <p:nvSpPr>
          <p:cNvPr id="10243" name="Rectangle 3"/>
          <p:cNvSpPr>
            <a:spLocks noGrp="1" noChangeArrowheads="1"/>
          </p:cNvSpPr>
          <p:nvPr>
            <p:ph idx="1"/>
          </p:nvPr>
        </p:nvSpPr>
        <p:spPr/>
        <p:txBody>
          <a:bodyPr/>
          <a:lstStyle/>
          <a:p>
            <a:pPr>
              <a:lnSpc>
                <a:spcPct val="130000"/>
              </a:lnSpc>
              <a:spcBef>
                <a:spcPct val="30000"/>
              </a:spcBef>
            </a:pPr>
            <a:r>
              <a:rPr lang="zh-CN" altLang="en-US" sz="3200" dirty="0">
                <a:solidFill>
                  <a:schemeClr val="tx1"/>
                </a:solidFill>
              </a:rPr>
              <a:t>硬件组成</a:t>
            </a:r>
          </a:p>
          <a:p>
            <a:pPr>
              <a:lnSpc>
                <a:spcPct val="130000"/>
              </a:lnSpc>
              <a:spcBef>
                <a:spcPct val="30000"/>
              </a:spcBef>
              <a:buFont typeface="Wingdings" pitchFamily="2" charset="2"/>
              <a:buNone/>
            </a:pPr>
            <a:r>
              <a:rPr lang="zh-CN" altLang="en-US" sz="2800" dirty="0">
                <a:solidFill>
                  <a:schemeClr val="tx1"/>
                </a:solidFill>
              </a:rPr>
              <a:t>   </a:t>
            </a:r>
            <a:r>
              <a:rPr lang="zh-CN" altLang="en-US" sz="2400" dirty="0">
                <a:solidFill>
                  <a:schemeClr val="tx1"/>
                </a:solidFill>
              </a:rPr>
              <a:t> </a:t>
            </a:r>
            <a:r>
              <a:rPr lang="zh-CN" altLang="en-US" sz="2400" dirty="0">
                <a:solidFill>
                  <a:schemeClr val="tx1"/>
                </a:solidFill>
                <a:latin typeface="宋体" pitchFamily="2" charset="-122"/>
              </a:rPr>
              <a:t>◆ </a:t>
            </a:r>
            <a:r>
              <a:rPr lang="zh-CN" altLang="en-US" sz="2400" dirty="0">
                <a:solidFill>
                  <a:schemeClr val="tx1"/>
                </a:solidFill>
              </a:rPr>
              <a:t>主机：</a:t>
            </a:r>
            <a:r>
              <a:rPr lang="en-US" altLang="zh-CN" sz="2400" dirty="0">
                <a:solidFill>
                  <a:schemeClr val="tx1"/>
                </a:solidFill>
              </a:rPr>
              <a:t>CPU</a:t>
            </a:r>
            <a:r>
              <a:rPr lang="zh-CN" altLang="en-US" sz="2400" dirty="0">
                <a:solidFill>
                  <a:schemeClr val="tx1"/>
                </a:solidFill>
              </a:rPr>
              <a:t>、 </a:t>
            </a:r>
            <a:r>
              <a:rPr lang="en-US" altLang="zh-CN" sz="2400" dirty="0">
                <a:solidFill>
                  <a:schemeClr val="tx1"/>
                </a:solidFill>
              </a:rPr>
              <a:t>RAM / ROM</a:t>
            </a:r>
          </a:p>
          <a:p>
            <a:pPr>
              <a:lnSpc>
                <a:spcPct val="130000"/>
              </a:lnSpc>
              <a:spcBef>
                <a:spcPct val="30000"/>
              </a:spcBef>
              <a:buFont typeface="Wingdings" pitchFamily="2" charset="2"/>
              <a:buNone/>
            </a:pPr>
            <a:r>
              <a:rPr lang="en-US" altLang="zh-CN" sz="2400" dirty="0">
                <a:solidFill>
                  <a:schemeClr val="tx1"/>
                </a:solidFill>
              </a:rPr>
              <a:t>    </a:t>
            </a:r>
            <a:r>
              <a:rPr lang="en-US" altLang="zh-CN" sz="2400" dirty="0">
                <a:solidFill>
                  <a:schemeClr val="tx1"/>
                </a:solidFill>
                <a:latin typeface="宋体" pitchFamily="2" charset="-122"/>
              </a:rPr>
              <a:t>◆ </a:t>
            </a:r>
            <a:r>
              <a:rPr lang="zh-CN" altLang="en-US" sz="2400" dirty="0">
                <a:solidFill>
                  <a:schemeClr val="tx1"/>
                </a:solidFill>
              </a:rPr>
              <a:t>常规外设：输入、输出和存贮设备</a:t>
            </a:r>
          </a:p>
          <a:p>
            <a:pPr>
              <a:lnSpc>
                <a:spcPct val="130000"/>
              </a:lnSpc>
              <a:spcBef>
                <a:spcPct val="30000"/>
              </a:spcBef>
              <a:buFont typeface="Wingdings" pitchFamily="2" charset="2"/>
              <a:buNone/>
            </a:pPr>
            <a:r>
              <a:rPr lang="zh-CN" altLang="en-US" sz="2400" dirty="0">
                <a:solidFill>
                  <a:schemeClr val="tx1"/>
                </a:solidFill>
                <a:latin typeface="宋体" pitchFamily="2" charset="-122"/>
              </a:rPr>
              <a:t>       ◆ </a:t>
            </a:r>
            <a:r>
              <a:rPr lang="zh-CN" altLang="en-US" sz="2400" dirty="0">
                <a:solidFill>
                  <a:schemeClr val="tx1"/>
                </a:solidFill>
              </a:rPr>
              <a:t>输入输出通道：</a:t>
            </a:r>
            <a:r>
              <a:rPr lang="en-US" altLang="zh-CN" sz="2400" dirty="0">
                <a:solidFill>
                  <a:schemeClr val="tx1"/>
                </a:solidFill>
              </a:rPr>
              <a:t>AI</a:t>
            </a:r>
            <a:r>
              <a:rPr lang="zh-CN" altLang="en-US" sz="2400" dirty="0">
                <a:solidFill>
                  <a:schemeClr val="tx1"/>
                </a:solidFill>
              </a:rPr>
              <a:t>、</a:t>
            </a:r>
            <a:r>
              <a:rPr lang="en-US" altLang="zh-CN" sz="2400" dirty="0">
                <a:solidFill>
                  <a:schemeClr val="tx1"/>
                </a:solidFill>
              </a:rPr>
              <a:t>AO</a:t>
            </a:r>
            <a:r>
              <a:rPr lang="zh-CN" altLang="en-US" sz="2400" dirty="0">
                <a:solidFill>
                  <a:schemeClr val="tx1"/>
                </a:solidFill>
              </a:rPr>
              <a:t>、</a:t>
            </a:r>
            <a:r>
              <a:rPr lang="en-US" altLang="zh-CN" sz="2400" dirty="0">
                <a:solidFill>
                  <a:schemeClr val="tx1"/>
                </a:solidFill>
              </a:rPr>
              <a:t>DI</a:t>
            </a:r>
            <a:r>
              <a:rPr lang="zh-CN" altLang="en-US" sz="2400" dirty="0">
                <a:solidFill>
                  <a:schemeClr val="tx1"/>
                </a:solidFill>
              </a:rPr>
              <a:t>、</a:t>
            </a:r>
            <a:r>
              <a:rPr lang="en-US" altLang="zh-CN" sz="2400" dirty="0">
                <a:solidFill>
                  <a:schemeClr val="tx1"/>
                </a:solidFill>
              </a:rPr>
              <a:t>DO</a:t>
            </a:r>
          </a:p>
          <a:p>
            <a:pPr>
              <a:lnSpc>
                <a:spcPct val="130000"/>
              </a:lnSpc>
              <a:spcBef>
                <a:spcPct val="30000"/>
              </a:spcBef>
              <a:buFont typeface="Wingdings" pitchFamily="2" charset="2"/>
              <a:buNone/>
            </a:pPr>
            <a:r>
              <a:rPr lang="en-US" altLang="zh-CN" sz="2400" dirty="0">
                <a:solidFill>
                  <a:schemeClr val="tx1"/>
                </a:solidFill>
                <a:latin typeface="宋体" pitchFamily="2" charset="-122"/>
              </a:rPr>
              <a:t>       ◆ </a:t>
            </a:r>
            <a:r>
              <a:rPr lang="zh-CN" altLang="en-US" sz="2400" dirty="0">
                <a:solidFill>
                  <a:schemeClr val="tx1"/>
                </a:solidFill>
              </a:rPr>
              <a:t>外部设备：各种接口</a:t>
            </a:r>
          </a:p>
          <a:p>
            <a:pPr>
              <a:lnSpc>
                <a:spcPct val="130000"/>
              </a:lnSpc>
              <a:spcBef>
                <a:spcPct val="30000"/>
              </a:spcBef>
              <a:buFont typeface="Wingdings" pitchFamily="2" charset="2"/>
              <a:buNone/>
            </a:pPr>
            <a:r>
              <a:rPr lang="zh-CN" altLang="en-US" sz="2400" dirty="0">
                <a:solidFill>
                  <a:schemeClr val="tx1"/>
                </a:solidFill>
              </a:rPr>
              <a:t>    </a:t>
            </a:r>
            <a:r>
              <a:rPr lang="zh-CN" altLang="en-US" sz="2400" dirty="0">
                <a:solidFill>
                  <a:schemeClr val="tx1"/>
                </a:solidFill>
                <a:latin typeface="宋体" pitchFamily="2" charset="-122"/>
              </a:rPr>
              <a:t>◆ </a:t>
            </a:r>
            <a:r>
              <a:rPr lang="zh-CN" altLang="en-US" sz="2400" dirty="0">
                <a:solidFill>
                  <a:schemeClr val="tx1"/>
                </a:solidFill>
              </a:rPr>
              <a:t>运行操作台 ：显示屏、功能键、数字键</a:t>
            </a:r>
          </a:p>
          <a:p>
            <a:pPr>
              <a:lnSpc>
                <a:spcPct val="90000"/>
              </a:lnSpc>
            </a:pPr>
            <a:endParaRPr lang="zh-CN" altLang="en-US" sz="3600" dirty="0"/>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13</a:t>
            </a:fld>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chemeClr val="accent2"/>
            </a:solidFill>
            <a:miter lim="800000"/>
            <a:headEnd/>
            <a:tailEnd/>
          </a:ln>
        </p:spPr>
        <p:txBody>
          <a:bodyPr/>
          <a:lstStyle/>
          <a:p>
            <a:r>
              <a:rPr lang="en-US" altLang="zh-CN">
                <a:solidFill>
                  <a:schemeClr val="tx1"/>
                </a:solidFill>
              </a:rPr>
              <a:t>  </a:t>
            </a:r>
            <a:r>
              <a:rPr lang="zh-CN" altLang="en-US">
                <a:solidFill>
                  <a:schemeClr val="tx1"/>
                </a:solidFill>
              </a:rPr>
              <a:t>计算机控制系统的组成</a:t>
            </a:r>
            <a:r>
              <a:rPr lang="en-US" altLang="zh-CN">
                <a:solidFill>
                  <a:schemeClr val="tx1"/>
                </a:solidFill>
              </a:rPr>
              <a:t>(2)</a:t>
            </a:r>
          </a:p>
        </p:txBody>
      </p:sp>
      <p:sp>
        <p:nvSpPr>
          <p:cNvPr id="12291" name="Rectangle 3"/>
          <p:cNvSpPr>
            <a:spLocks noGrp="1" noChangeArrowheads="1"/>
          </p:cNvSpPr>
          <p:nvPr>
            <p:ph idx="1"/>
          </p:nvPr>
        </p:nvSpPr>
        <p:spPr>
          <a:xfrm>
            <a:off x="827088" y="5791200"/>
            <a:ext cx="7561262" cy="685800"/>
          </a:xfrm>
        </p:spPr>
        <p:txBody>
          <a:bodyPr/>
          <a:lstStyle/>
          <a:p>
            <a:pPr algn="ctr">
              <a:buFont typeface="Wingdings" pitchFamily="2" charset="2"/>
              <a:buNone/>
            </a:pPr>
            <a:r>
              <a:rPr lang="zh-CN" altLang="en-US" sz="2000"/>
              <a:t>计算机控制系统硬件组成框图</a:t>
            </a: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6985000" cy="362585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计算机控制系统的组成 </a:t>
            </a:r>
            <a:r>
              <a:rPr lang="en-US" altLang="zh-CN">
                <a:solidFill>
                  <a:schemeClr val="tx1"/>
                </a:solidFill>
              </a:rPr>
              <a:t>(3)</a:t>
            </a:r>
          </a:p>
        </p:txBody>
      </p:sp>
      <p:sp>
        <p:nvSpPr>
          <p:cNvPr id="11267" name="Rectangle 3"/>
          <p:cNvSpPr>
            <a:spLocks noGrp="1" noChangeArrowheads="1"/>
          </p:cNvSpPr>
          <p:nvPr>
            <p:ph idx="1"/>
          </p:nvPr>
        </p:nvSpPr>
        <p:spPr/>
        <p:txBody>
          <a:bodyPr/>
          <a:lstStyle/>
          <a:p>
            <a:pPr>
              <a:lnSpc>
                <a:spcPct val="150000"/>
              </a:lnSpc>
            </a:pPr>
            <a:r>
              <a:rPr lang="zh-CN" altLang="en-US" sz="2800"/>
              <a:t>软件组成</a:t>
            </a:r>
          </a:p>
          <a:p>
            <a:pPr>
              <a:lnSpc>
                <a:spcPct val="150000"/>
              </a:lnSpc>
              <a:spcBef>
                <a:spcPct val="30000"/>
              </a:spcBef>
              <a:buFont typeface="Wingdings" pitchFamily="2" charset="2"/>
              <a:buNone/>
            </a:pPr>
            <a:r>
              <a:rPr lang="zh-CN" altLang="en-US" sz="2000"/>
              <a:t>         </a:t>
            </a:r>
            <a:r>
              <a:rPr lang="zh-CN" altLang="en-US" sz="1000">
                <a:latin typeface="宋体" pitchFamily="2" charset="-122"/>
              </a:rPr>
              <a:t>◆ </a:t>
            </a:r>
            <a:r>
              <a:rPr lang="zh-CN" altLang="en-US" sz="2000"/>
              <a:t>系统软件</a:t>
            </a:r>
          </a:p>
          <a:p>
            <a:pPr>
              <a:lnSpc>
                <a:spcPct val="150000"/>
              </a:lnSpc>
              <a:spcBef>
                <a:spcPct val="30000"/>
              </a:spcBef>
              <a:buFont typeface="Wingdings" pitchFamily="2" charset="2"/>
              <a:buNone/>
            </a:pPr>
            <a:r>
              <a:rPr lang="zh-CN" altLang="en-US" sz="2000"/>
              <a:t>             </a:t>
            </a:r>
            <a:r>
              <a:rPr lang="en-US" altLang="zh-CN" sz="2000"/>
              <a:t>— </a:t>
            </a:r>
            <a:r>
              <a:rPr lang="zh-CN" altLang="en-US" sz="2000"/>
              <a:t>提供计算机运行和管理的基本环境</a:t>
            </a:r>
          </a:p>
          <a:p>
            <a:pPr>
              <a:lnSpc>
                <a:spcPct val="150000"/>
              </a:lnSpc>
              <a:spcBef>
                <a:spcPct val="30000"/>
              </a:spcBef>
              <a:buFont typeface="Wingdings" pitchFamily="2" charset="2"/>
              <a:buNone/>
            </a:pPr>
            <a:r>
              <a:rPr lang="zh-CN" altLang="en-US" sz="2000"/>
              <a:t>         </a:t>
            </a:r>
            <a:r>
              <a:rPr lang="zh-CN" altLang="en-US" sz="1000">
                <a:latin typeface="宋体" pitchFamily="2" charset="-122"/>
              </a:rPr>
              <a:t>◆ </a:t>
            </a:r>
            <a:r>
              <a:rPr lang="zh-CN" altLang="en-US" sz="2000"/>
              <a:t>应用软件</a:t>
            </a:r>
          </a:p>
          <a:p>
            <a:pPr>
              <a:lnSpc>
                <a:spcPct val="150000"/>
              </a:lnSpc>
              <a:spcBef>
                <a:spcPct val="30000"/>
              </a:spcBef>
              <a:buFont typeface="Wingdings" pitchFamily="2" charset="2"/>
              <a:buNone/>
            </a:pPr>
            <a:r>
              <a:rPr lang="zh-CN" altLang="en-US" sz="2000"/>
              <a:t>             </a:t>
            </a:r>
            <a:r>
              <a:rPr lang="en-US" altLang="zh-CN" sz="2000"/>
              <a:t>—</a:t>
            </a:r>
            <a:r>
              <a:rPr kumimoji="1" lang="zh-CN" altLang="en-US" sz="2000"/>
              <a:t>是面向生产过程的程序，如</a:t>
            </a:r>
            <a:r>
              <a:rPr kumimoji="1" lang="en-US" altLang="zh-CN" sz="2000"/>
              <a:t>A/D</a:t>
            </a:r>
            <a:r>
              <a:rPr kumimoji="1" lang="zh-CN" altLang="en-US" sz="2000"/>
              <a:t>、</a:t>
            </a:r>
            <a:r>
              <a:rPr kumimoji="1" lang="en-US" altLang="zh-CN" sz="2000"/>
              <a:t>D/A</a:t>
            </a:r>
            <a:r>
              <a:rPr kumimoji="1" lang="zh-CN" altLang="en-US" sz="2000"/>
              <a:t>转换程序，数据采样，数字滤波程序、标度变换程序、控制量计算程序等。应用软件大都由用户自己根据实际需要进行开发。</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48" y="2420888"/>
            <a:ext cx="6638925" cy="363855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636912"/>
            <a:ext cx="7243631" cy="3616450"/>
          </a:xfrm>
          <a:prstGeom prst="rect">
            <a:avLst/>
          </a:prstGeom>
        </p:spPr>
      </p:pic>
      <p:sp>
        <p:nvSpPr>
          <p:cNvPr id="4" name="灯片编号占位符 3"/>
          <p:cNvSpPr>
            <a:spLocks noGrp="1"/>
          </p:cNvSpPr>
          <p:nvPr>
            <p:ph type="sldNum" sz="quarter" idx="12"/>
          </p:nvPr>
        </p:nvSpPr>
        <p:spPr/>
        <p:txBody>
          <a:bodyPr/>
          <a:lstStyle/>
          <a:p>
            <a:fld id="{7A587149-336A-49A0-874A-52A0FF432782}" type="slidenum">
              <a:rPr lang="en-US" altLang="zh-CN" smtClean="0"/>
              <a:pPr/>
              <a:t>15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计算机控制系统的典型形式</a:t>
            </a:r>
            <a:r>
              <a:rPr lang="en-US" altLang="zh-CN">
                <a:solidFill>
                  <a:schemeClr val="tx1"/>
                </a:solidFill>
              </a:rPr>
              <a:t>(1)</a:t>
            </a:r>
          </a:p>
        </p:txBody>
      </p:sp>
      <p:sp>
        <p:nvSpPr>
          <p:cNvPr id="14339" name="Rectangle 3"/>
          <p:cNvSpPr>
            <a:spLocks noGrp="1" noChangeArrowheads="1"/>
          </p:cNvSpPr>
          <p:nvPr>
            <p:ph type="body" sz="half" idx="1"/>
          </p:nvPr>
        </p:nvSpPr>
        <p:spPr>
          <a:xfrm>
            <a:off x="457200" y="1600200"/>
            <a:ext cx="8075613" cy="533400"/>
          </a:xfrm>
        </p:spPr>
        <p:txBody>
          <a:bodyPr/>
          <a:lstStyle/>
          <a:p>
            <a:r>
              <a:rPr lang="zh-CN" altLang="en-US" sz="2400"/>
              <a:t>数据采集和监视系统：计算机不直接参与控制过程</a:t>
            </a:r>
          </a:p>
        </p:txBody>
      </p:sp>
      <p:pic>
        <p:nvPicPr>
          <p:cNvPr id="16123" name="Picture 17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2420888"/>
            <a:ext cx="5400600" cy="295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551CE891-0CB7-4966-815A-E3F71E4251A5}" type="slidenum">
              <a:rPr lang="en-US" altLang="zh-CN" smtClean="0"/>
              <a:pPr/>
              <a:t>16</a:t>
            </a:fld>
            <a:endParaRPr lang="en-US" altLang="zh-C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228600"/>
            <a:ext cx="8713788" cy="1143000"/>
          </a:xfrm>
          <a:ln>
            <a:solidFill>
              <a:schemeClr val="accent2"/>
            </a:solidFill>
            <a:miter lim="800000"/>
            <a:headEnd/>
            <a:tailEnd/>
          </a:ln>
        </p:spPr>
        <p:txBody>
          <a:bodyPr/>
          <a:lstStyle/>
          <a:p>
            <a:r>
              <a:rPr lang="zh-CN" altLang="en-US">
                <a:solidFill>
                  <a:schemeClr val="tx1"/>
                </a:solidFill>
              </a:rPr>
              <a:t>计算机控制系统的典型形式</a:t>
            </a:r>
            <a:r>
              <a:rPr lang="en-US" altLang="zh-CN">
                <a:solidFill>
                  <a:schemeClr val="tx1"/>
                </a:solidFill>
              </a:rPr>
              <a:t>(2)</a:t>
            </a:r>
          </a:p>
        </p:txBody>
      </p:sp>
      <p:sp>
        <p:nvSpPr>
          <p:cNvPr id="16387" name="Rectangle 3"/>
          <p:cNvSpPr>
            <a:spLocks noGrp="1" noChangeArrowheads="1"/>
          </p:cNvSpPr>
          <p:nvPr>
            <p:ph idx="1"/>
          </p:nvPr>
        </p:nvSpPr>
        <p:spPr>
          <a:xfrm>
            <a:off x="250825" y="1412875"/>
            <a:ext cx="8353425" cy="4114800"/>
          </a:xfrm>
        </p:spPr>
        <p:txBody>
          <a:bodyPr/>
          <a:lstStyle/>
          <a:p>
            <a:r>
              <a:rPr lang="zh-CN" altLang="en-US" sz="2800" dirty="0">
                <a:solidFill>
                  <a:schemeClr val="tx1"/>
                </a:solidFill>
              </a:rPr>
              <a:t>直接数字控制（</a:t>
            </a:r>
            <a:r>
              <a:rPr lang="en-US" altLang="zh-CN" sz="2800" dirty="0">
                <a:solidFill>
                  <a:schemeClr val="tx1"/>
                </a:solidFill>
              </a:rPr>
              <a:t>Direct Digital Control, DDC</a:t>
            </a:r>
            <a:r>
              <a:rPr lang="zh-CN" altLang="en-US" sz="2800" dirty="0">
                <a:solidFill>
                  <a:schemeClr val="tx1"/>
                </a:solidFill>
              </a:rPr>
              <a:t>）</a:t>
            </a:r>
            <a:r>
              <a:rPr lang="zh-CN" altLang="en-US" sz="2400" dirty="0">
                <a:solidFill>
                  <a:schemeClr val="tx1"/>
                </a:solidFill>
              </a:rPr>
              <a:t> </a:t>
            </a:r>
          </a:p>
          <a:p>
            <a:pPr>
              <a:buFont typeface="Wingdings" pitchFamily="2" charset="2"/>
              <a:buNone/>
            </a:pPr>
            <a:r>
              <a:rPr kumimoji="1" lang="zh-CN" altLang="en-US" sz="2000" b="1" dirty="0">
                <a:solidFill>
                  <a:schemeClr val="tx1"/>
                </a:solidFill>
              </a:rPr>
              <a:t>         </a:t>
            </a:r>
            <a:r>
              <a:rPr kumimoji="1" lang="zh-CN" altLang="en-US" sz="2000" b="1" dirty="0" smtClean="0">
                <a:solidFill>
                  <a:schemeClr val="tx1"/>
                </a:solidFill>
              </a:rPr>
              <a:t>    计算机</a:t>
            </a:r>
            <a:r>
              <a:rPr kumimoji="1" lang="zh-CN" altLang="en-US" sz="2000" b="1" dirty="0">
                <a:solidFill>
                  <a:schemeClr val="tx1"/>
                </a:solidFill>
              </a:rPr>
              <a:t>通过输入通道对一个或多个物理量进行巡回检测，并根据规定的控制规律进行运算，然后发出控制信号，通过输出通道直接控制调节阀等执行机构。</a:t>
            </a: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852738"/>
            <a:ext cx="3600450"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415" name="Group 31"/>
          <p:cNvGrpSpPr>
            <a:grpSpLocks/>
          </p:cNvGrpSpPr>
          <p:nvPr/>
        </p:nvGrpSpPr>
        <p:grpSpPr bwMode="auto">
          <a:xfrm>
            <a:off x="900113" y="3284538"/>
            <a:ext cx="7391400" cy="2133600"/>
            <a:chOff x="431" y="890"/>
            <a:chExt cx="4656" cy="1344"/>
          </a:xfrm>
        </p:grpSpPr>
        <p:sp>
          <p:nvSpPr>
            <p:cNvPr id="16416" name="Text Box 32"/>
            <p:cNvSpPr txBox="1">
              <a:spLocks noChangeArrowheads="1"/>
            </p:cNvSpPr>
            <p:nvPr/>
          </p:nvSpPr>
          <p:spPr bwMode="auto">
            <a:xfrm>
              <a:off x="719" y="1591"/>
              <a:ext cx="476" cy="574"/>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显示</a:t>
              </a:r>
            </a:p>
            <a:p>
              <a:pPr algn="just" eaLnBrk="0" hangingPunct="0"/>
              <a:r>
                <a:rPr lang="zh-CN" altLang="en-US" sz="2000" b="1">
                  <a:latin typeface="Times New Roman" pitchFamily="18" charset="0"/>
                </a:rPr>
                <a:t>打印</a:t>
              </a:r>
            </a:p>
          </p:txBody>
        </p:sp>
        <p:sp>
          <p:nvSpPr>
            <p:cNvPr id="16417" name="Text Box 33"/>
            <p:cNvSpPr txBox="1">
              <a:spLocks noChangeArrowheads="1"/>
            </p:cNvSpPr>
            <p:nvPr/>
          </p:nvSpPr>
          <p:spPr bwMode="auto">
            <a:xfrm>
              <a:off x="2164" y="959"/>
              <a:ext cx="476" cy="368"/>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接口</a:t>
              </a:r>
            </a:p>
          </p:txBody>
        </p:sp>
        <p:sp>
          <p:nvSpPr>
            <p:cNvPr id="16418" name="Text Box 34"/>
            <p:cNvSpPr txBox="1">
              <a:spLocks noChangeArrowheads="1"/>
            </p:cNvSpPr>
            <p:nvPr/>
          </p:nvSpPr>
          <p:spPr bwMode="auto">
            <a:xfrm>
              <a:off x="1512" y="947"/>
              <a:ext cx="344" cy="1287"/>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计</a:t>
              </a:r>
            </a:p>
            <a:p>
              <a:pPr algn="just" eaLnBrk="0" hangingPunct="0"/>
              <a:r>
                <a:rPr lang="zh-CN" altLang="en-US" sz="2000" b="1">
                  <a:latin typeface="Times New Roman" pitchFamily="18" charset="0"/>
                </a:rPr>
                <a:t>算</a:t>
              </a:r>
            </a:p>
            <a:p>
              <a:pPr algn="just" eaLnBrk="0" hangingPunct="0"/>
              <a:r>
                <a:rPr lang="zh-CN" altLang="en-US" sz="2000" b="1">
                  <a:latin typeface="Times New Roman" pitchFamily="18" charset="0"/>
                </a:rPr>
                <a:t>机</a:t>
              </a:r>
            </a:p>
          </p:txBody>
        </p:sp>
        <p:sp>
          <p:nvSpPr>
            <p:cNvPr id="16419" name="Text Box 35"/>
            <p:cNvSpPr txBox="1">
              <a:spLocks noChangeArrowheads="1"/>
            </p:cNvSpPr>
            <p:nvPr/>
          </p:nvSpPr>
          <p:spPr bwMode="auto">
            <a:xfrm>
              <a:off x="3833" y="1717"/>
              <a:ext cx="587" cy="460"/>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执行</a:t>
              </a:r>
            </a:p>
            <a:p>
              <a:pPr algn="just" eaLnBrk="0" hangingPunct="0"/>
              <a:r>
                <a:rPr lang="zh-CN" altLang="en-US" sz="2000" b="1">
                  <a:latin typeface="Times New Roman" pitchFamily="18" charset="0"/>
                </a:rPr>
                <a:t>机构</a:t>
              </a:r>
            </a:p>
          </p:txBody>
        </p:sp>
        <p:sp>
          <p:nvSpPr>
            <p:cNvPr id="16420" name="Text Box 36"/>
            <p:cNvSpPr txBox="1">
              <a:spLocks noChangeArrowheads="1"/>
            </p:cNvSpPr>
            <p:nvPr/>
          </p:nvSpPr>
          <p:spPr bwMode="auto">
            <a:xfrm>
              <a:off x="3839" y="936"/>
              <a:ext cx="599" cy="368"/>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检测</a:t>
              </a:r>
            </a:p>
          </p:txBody>
        </p:sp>
        <p:sp>
          <p:nvSpPr>
            <p:cNvPr id="16421" name="Text Box 37"/>
            <p:cNvSpPr txBox="1">
              <a:spLocks noChangeArrowheads="1"/>
            </p:cNvSpPr>
            <p:nvPr/>
          </p:nvSpPr>
          <p:spPr bwMode="auto">
            <a:xfrm>
              <a:off x="2894" y="947"/>
              <a:ext cx="513" cy="391"/>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输入通道</a:t>
              </a:r>
            </a:p>
          </p:txBody>
        </p:sp>
        <p:sp>
          <p:nvSpPr>
            <p:cNvPr id="16422" name="Text Box 38"/>
            <p:cNvSpPr txBox="1">
              <a:spLocks noChangeArrowheads="1"/>
            </p:cNvSpPr>
            <p:nvPr/>
          </p:nvSpPr>
          <p:spPr bwMode="auto">
            <a:xfrm>
              <a:off x="4727" y="890"/>
              <a:ext cx="360" cy="1287"/>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生</a:t>
              </a:r>
            </a:p>
            <a:p>
              <a:pPr algn="just" eaLnBrk="0" hangingPunct="0"/>
              <a:r>
                <a:rPr lang="zh-CN" altLang="en-US" sz="2000" b="1">
                  <a:latin typeface="Times New Roman" pitchFamily="18" charset="0"/>
                </a:rPr>
                <a:t>产</a:t>
              </a:r>
            </a:p>
            <a:p>
              <a:pPr algn="just" eaLnBrk="0" hangingPunct="0"/>
              <a:r>
                <a:rPr lang="zh-CN" altLang="en-US" sz="2000" b="1">
                  <a:latin typeface="Times New Roman" pitchFamily="18" charset="0"/>
                </a:rPr>
                <a:t>过</a:t>
              </a:r>
            </a:p>
            <a:p>
              <a:pPr algn="just" eaLnBrk="0" hangingPunct="0"/>
              <a:r>
                <a:rPr lang="zh-CN" altLang="en-US" sz="2000" b="1">
                  <a:latin typeface="Times New Roman" pitchFamily="18" charset="0"/>
                </a:rPr>
                <a:t>程</a:t>
              </a:r>
            </a:p>
          </p:txBody>
        </p:sp>
        <p:sp>
          <p:nvSpPr>
            <p:cNvPr id="16423" name="Text Box 39"/>
            <p:cNvSpPr txBox="1">
              <a:spLocks noChangeArrowheads="1"/>
            </p:cNvSpPr>
            <p:nvPr/>
          </p:nvSpPr>
          <p:spPr bwMode="auto">
            <a:xfrm>
              <a:off x="2154" y="1660"/>
              <a:ext cx="493" cy="390"/>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接口</a:t>
              </a:r>
            </a:p>
          </p:txBody>
        </p:sp>
        <p:sp>
          <p:nvSpPr>
            <p:cNvPr id="16424" name="Text Box 40"/>
            <p:cNvSpPr txBox="1">
              <a:spLocks noChangeArrowheads="1"/>
            </p:cNvSpPr>
            <p:nvPr/>
          </p:nvSpPr>
          <p:spPr bwMode="auto">
            <a:xfrm>
              <a:off x="2887" y="1683"/>
              <a:ext cx="520" cy="459"/>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lgn="just" eaLnBrk="0" hangingPunct="0"/>
              <a:r>
                <a:rPr lang="zh-CN" altLang="en-US" sz="2000" b="1">
                  <a:latin typeface="Times New Roman" pitchFamily="18" charset="0"/>
                </a:rPr>
                <a:t>输出通道</a:t>
              </a:r>
            </a:p>
          </p:txBody>
        </p:sp>
        <p:sp>
          <p:nvSpPr>
            <p:cNvPr id="16425" name="AutoShape 41"/>
            <p:cNvSpPr>
              <a:spLocks noChangeArrowheads="1"/>
            </p:cNvSpPr>
            <p:nvPr/>
          </p:nvSpPr>
          <p:spPr bwMode="auto">
            <a:xfrm>
              <a:off x="1196" y="1753"/>
              <a:ext cx="322" cy="219"/>
            </a:xfrm>
            <a:prstGeom prst="leftArrow">
              <a:avLst>
                <a:gd name="adj1" fmla="val 50000"/>
                <a:gd name="adj2" fmla="val 36758"/>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26" name="AutoShape 42"/>
            <p:cNvSpPr>
              <a:spLocks noChangeArrowheads="1"/>
            </p:cNvSpPr>
            <p:nvPr/>
          </p:nvSpPr>
          <p:spPr bwMode="auto">
            <a:xfrm>
              <a:off x="1848" y="1037"/>
              <a:ext cx="304" cy="230"/>
            </a:xfrm>
            <a:prstGeom prst="leftArrow">
              <a:avLst>
                <a:gd name="adj1" fmla="val 50000"/>
                <a:gd name="adj2" fmla="val 33043"/>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27" name="AutoShape 43"/>
            <p:cNvSpPr>
              <a:spLocks noChangeArrowheads="1"/>
            </p:cNvSpPr>
            <p:nvPr/>
          </p:nvSpPr>
          <p:spPr bwMode="auto">
            <a:xfrm>
              <a:off x="1853" y="1738"/>
              <a:ext cx="280" cy="207"/>
            </a:xfrm>
            <a:prstGeom prst="rightArrow">
              <a:avLst>
                <a:gd name="adj1" fmla="val 50000"/>
                <a:gd name="adj2" fmla="val 33816"/>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28" name="Line 44"/>
            <p:cNvSpPr>
              <a:spLocks noChangeShapeType="1"/>
            </p:cNvSpPr>
            <p:nvPr/>
          </p:nvSpPr>
          <p:spPr bwMode="auto">
            <a:xfrm flipH="1">
              <a:off x="2636" y="1143"/>
              <a:ext cx="246"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29" name="Line 45"/>
            <p:cNvSpPr>
              <a:spLocks noChangeShapeType="1"/>
            </p:cNvSpPr>
            <p:nvPr/>
          </p:nvSpPr>
          <p:spPr bwMode="auto">
            <a:xfrm flipH="1">
              <a:off x="3388" y="1156"/>
              <a:ext cx="451"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0" name="Line 46"/>
            <p:cNvSpPr>
              <a:spLocks noChangeShapeType="1"/>
            </p:cNvSpPr>
            <p:nvPr/>
          </p:nvSpPr>
          <p:spPr bwMode="auto">
            <a:xfrm>
              <a:off x="2656" y="1864"/>
              <a:ext cx="229"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1" name="Line 47"/>
            <p:cNvSpPr>
              <a:spLocks noChangeShapeType="1"/>
            </p:cNvSpPr>
            <p:nvPr/>
          </p:nvSpPr>
          <p:spPr bwMode="auto">
            <a:xfrm>
              <a:off x="3407" y="1912"/>
              <a:ext cx="447"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2" name="Line 48"/>
            <p:cNvSpPr>
              <a:spLocks noChangeShapeType="1"/>
            </p:cNvSpPr>
            <p:nvPr/>
          </p:nvSpPr>
          <p:spPr bwMode="auto">
            <a:xfrm flipH="1">
              <a:off x="4451" y="1005"/>
              <a:ext cx="264"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3" name="Line 49"/>
            <p:cNvSpPr>
              <a:spLocks noChangeShapeType="1"/>
            </p:cNvSpPr>
            <p:nvPr/>
          </p:nvSpPr>
          <p:spPr bwMode="auto">
            <a:xfrm flipH="1">
              <a:off x="4423" y="1215"/>
              <a:ext cx="282"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4" name="Line 50"/>
            <p:cNvSpPr>
              <a:spLocks noChangeShapeType="1"/>
            </p:cNvSpPr>
            <p:nvPr/>
          </p:nvSpPr>
          <p:spPr bwMode="auto">
            <a:xfrm>
              <a:off x="4420" y="1830"/>
              <a:ext cx="282"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5" name="Line 51"/>
            <p:cNvSpPr>
              <a:spLocks noChangeShapeType="1"/>
            </p:cNvSpPr>
            <p:nvPr/>
          </p:nvSpPr>
          <p:spPr bwMode="auto">
            <a:xfrm flipH="1">
              <a:off x="4423" y="2058"/>
              <a:ext cx="282" cy="0"/>
            </a:xfrm>
            <a:prstGeom prst="line">
              <a:avLst/>
            </a:prstGeom>
            <a:noFill/>
            <a:ln w="9525">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sp>
          <p:nvSpPr>
            <p:cNvPr id="16436" name="Text Box 52"/>
            <p:cNvSpPr txBox="1">
              <a:spLocks noChangeArrowheads="1"/>
            </p:cNvSpPr>
            <p:nvPr/>
          </p:nvSpPr>
          <p:spPr bwMode="auto">
            <a:xfrm>
              <a:off x="431" y="1001"/>
              <a:ext cx="777" cy="291"/>
            </a:xfrm>
            <a:prstGeom prst="rect">
              <a:avLst/>
            </a:prstGeom>
            <a:solidFill>
              <a:srgbClr val="FFFFFF">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nchor="ctr" anchorCtr="1"/>
            <a:lstStyle/>
            <a:p>
              <a:pPr algn="just" eaLnBrk="0" hangingPunct="0"/>
              <a:r>
                <a:rPr lang="zh-CN" altLang="en-US" sz="2000" b="1">
                  <a:latin typeface="Times New Roman" pitchFamily="18" charset="0"/>
                </a:rPr>
                <a:t>设定值</a:t>
              </a:r>
            </a:p>
          </p:txBody>
        </p:sp>
        <p:sp>
          <p:nvSpPr>
            <p:cNvPr id="16437" name="Line 53"/>
            <p:cNvSpPr>
              <a:spLocks noChangeShapeType="1"/>
            </p:cNvSpPr>
            <p:nvPr/>
          </p:nvSpPr>
          <p:spPr bwMode="auto">
            <a:xfrm>
              <a:off x="1243" y="1129"/>
              <a:ext cx="265" cy="0"/>
            </a:xfrm>
            <a:prstGeom prst="line">
              <a:avLst/>
            </a:prstGeom>
            <a:noFill/>
            <a:ln w="9525">
              <a:solidFill>
                <a:schemeClr val="tx1"/>
              </a:solidFill>
              <a:round/>
              <a:headEnd/>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endParaRPr lang="en-US"/>
            </a:p>
          </p:txBody>
        </p:sp>
      </p:grpSp>
      <p:sp>
        <p:nvSpPr>
          <p:cNvPr id="2" name="灯片编号占位符 1"/>
          <p:cNvSpPr>
            <a:spLocks noGrp="1"/>
          </p:cNvSpPr>
          <p:nvPr>
            <p:ph type="sldNum" sz="quarter" idx="12"/>
          </p:nvPr>
        </p:nvSpPr>
        <p:spPr/>
        <p:txBody>
          <a:bodyPr/>
          <a:lstStyle/>
          <a:p>
            <a:fld id="{7A587149-336A-49A0-874A-52A0FF432782}" type="slidenum">
              <a:rPr lang="en-US" altLang="zh-CN" smtClean="0"/>
              <a:pPr/>
              <a:t>17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415"/>
                                        </p:tgtEl>
                                      </p:cBhvr>
                                    </p:animEffect>
                                    <p:set>
                                      <p:cBhvr>
                                        <p:cTn id="12" dur="1" fill="hold">
                                          <p:stCondLst>
                                            <p:cond delay="499"/>
                                          </p:stCondLst>
                                        </p:cTn>
                                        <p:tgtEl>
                                          <p:spTgt spid="16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404813"/>
            <a:ext cx="8763000" cy="1143000"/>
          </a:xfrm>
          <a:ln>
            <a:solidFill>
              <a:schemeClr val="accent2"/>
            </a:solidFill>
            <a:miter lim="800000"/>
            <a:headEnd/>
            <a:tailEnd/>
          </a:ln>
        </p:spPr>
        <p:txBody>
          <a:bodyPr/>
          <a:lstStyle/>
          <a:p>
            <a:r>
              <a:rPr lang="zh-CN" altLang="en-US">
                <a:solidFill>
                  <a:schemeClr val="tx1"/>
                </a:solidFill>
              </a:rPr>
              <a:t>计算机控制系统的典型形式（</a:t>
            </a:r>
            <a:r>
              <a:rPr lang="en-US" altLang="zh-CN">
                <a:solidFill>
                  <a:schemeClr val="tx1"/>
                </a:solidFill>
              </a:rPr>
              <a:t>3</a:t>
            </a:r>
            <a:r>
              <a:rPr lang="zh-CN" altLang="en-US">
                <a:solidFill>
                  <a:schemeClr val="tx1"/>
                </a:solidFill>
              </a:rPr>
              <a:t>）</a:t>
            </a:r>
          </a:p>
        </p:txBody>
      </p:sp>
      <p:sp>
        <p:nvSpPr>
          <p:cNvPr id="17411" name="Rectangle 3"/>
          <p:cNvSpPr>
            <a:spLocks noGrp="1" noChangeArrowheads="1"/>
          </p:cNvSpPr>
          <p:nvPr>
            <p:ph idx="1"/>
          </p:nvPr>
        </p:nvSpPr>
        <p:spPr>
          <a:xfrm>
            <a:off x="609600" y="1981200"/>
            <a:ext cx="8305800" cy="4114800"/>
          </a:xfrm>
        </p:spPr>
        <p:txBody>
          <a:bodyPr/>
          <a:lstStyle/>
          <a:p>
            <a:pPr>
              <a:lnSpc>
                <a:spcPct val="130000"/>
              </a:lnSpc>
              <a:spcBef>
                <a:spcPct val="30000"/>
              </a:spcBef>
            </a:pPr>
            <a:r>
              <a:rPr lang="zh-CN" altLang="en-US" sz="2800" dirty="0">
                <a:solidFill>
                  <a:schemeClr val="tx1"/>
                </a:solidFill>
              </a:rPr>
              <a:t>监督控制系统（</a:t>
            </a:r>
            <a:r>
              <a:rPr lang="en-US" altLang="zh-CN" sz="2800" dirty="0">
                <a:solidFill>
                  <a:schemeClr val="tx1"/>
                </a:solidFill>
              </a:rPr>
              <a:t>Supervisory Computer Control</a:t>
            </a:r>
            <a:r>
              <a:rPr lang="zh-CN" altLang="en-US" sz="2800" dirty="0">
                <a:solidFill>
                  <a:schemeClr val="tx1"/>
                </a:solidFill>
              </a:rPr>
              <a:t>）</a:t>
            </a:r>
          </a:p>
          <a:p>
            <a:pPr>
              <a:lnSpc>
                <a:spcPct val="130000"/>
              </a:lnSpc>
              <a:spcBef>
                <a:spcPct val="30000"/>
              </a:spcBef>
              <a:buFont typeface="Wingdings" pitchFamily="2" charset="2"/>
              <a:buNone/>
            </a:pPr>
            <a:r>
              <a:rPr lang="zh-CN" altLang="en-US" sz="2400" dirty="0">
                <a:solidFill>
                  <a:schemeClr val="tx1"/>
                </a:solidFill>
              </a:rPr>
              <a:t>        </a:t>
            </a:r>
            <a:r>
              <a:rPr lang="en-US" altLang="zh-CN" sz="2400" dirty="0">
                <a:solidFill>
                  <a:schemeClr val="tx1"/>
                </a:solidFill>
              </a:rPr>
              <a:t>— </a:t>
            </a:r>
            <a:r>
              <a:rPr lang="zh-CN" altLang="en-US" sz="2400" dirty="0">
                <a:solidFill>
                  <a:schemeClr val="tx1"/>
                </a:solidFill>
              </a:rPr>
              <a:t>给定值控制，效果取决于数学模型的精度</a:t>
            </a:r>
          </a:p>
          <a:p>
            <a:pPr>
              <a:lnSpc>
                <a:spcPct val="130000"/>
              </a:lnSpc>
              <a:spcBef>
                <a:spcPct val="30000"/>
              </a:spcBef>
              <a:buFont typeface="Wingdings" pitchFamily="2" charset="2"/>
              <a:buNone/>
            </a:pPr>
            <a:r>
              <a:rPr lang="zh-CN" altLang="en-US" sz="2400" dirty="0">
                <a:solidFill>
                  <a:schemeClr val="tx1"/>
                </a:solidFill>
              </a:rPr>
              <a:t>        </a:t>
            </a:r>
            <a:r>
              <a:rPr lang="en-US" altLang="zh-CN" sz="2400" dirty="0">
                <a:solidFill>
                  <a:schemeClr val="tx1"/>
                </a:solidFill>
              </a:rPr>
              <a:t>— </a:t>
            </a:r>
            <a:r>
              <a:rPr lang="zh-CN" altLang="en-US" sz="2400" dirty="0">
                <a:solidFill>
                  <a:schemeClr val="tx1"/>
                </a:solidFill>
              </a:rPr>
              <a:t>两种不同的结构：</a:t>
            </a:r>
          </a:p>
          <a:p>
            <a:pPr>
              <a:lnSpc>
                <a:spcPct val="130000"/>
              </a:lnSpc>
              <a:spcBef>
                <a:spcPct val="30000"/>
              </a:spcBef>
              <a:buFont typeface="Wingdings" pitchFamily="2" charset="2"/>
              <a:buNone/>
            </a:pPr>
            <a:r>
              <a:rPr lang="zh-CN" altLang="en-US" sz="2400" dirty="0">
                <a:solidFill>
                  <a:schemeClr val="tx1"/>
                </a:solidFill>
              </a:rPr>
              <a:t>             </a:t>
            </a:r>
            <a:r>
              <a:rPr lang="en-US" altLang="zh-CN" sz="2400" dirty="0">
                <a:solidFill>
                  <a:schemeClr val="tx1"/>
                </a:solidFill>
              </a:rPr>
              <a:t>• SCC</a:t>
            </a:r>
            <a:r>
              <a:rPr lang="zh-CN" altLang="en-US" sz="2400" dirty="0">
                <a:solidFill>
                  <a:schemeClr val="tx1"/>
                </a:solidFill>
              </a:rPr>
              <a:t>＋模拟调节器</a:t>
            </a:r>
          </a:p>
          <a:p>
            <a:pPr>
              <a:lnSpc>
                <a:spcPct val="130000"/>
              </a:lnSpc>
              <a:spcBef>
                <a:spcPct val="30000"/>
              </a:spcBef>
              <a:buFont typeface="Wingdings" pitchFamily="2" charset="2"/>
              <a:buNone/>
            </a:pPr>
            <a:r>
              <a:rPr lang="zh-CN" altLang="en-US" sz="2400" dirty="0">
                <a:solidFill>
                  <a:schemeClr val="tx1"/>
                </a:solidFill>
              </a:rPr>
              <a:t>             </a:t>
            </a:r>
            <a:r>
              <a:rPr lang="en-US" altLang="zh-CN" sz="2400" dirty="0">
                <a:solidFill>
                  <a:schemeClr val="tx1"/>
                </a:solidFill>
              </a:rPr>
              <a:t>• SCC</a:t>
            </a:r>
            <a:r>
              <a:rPr lang="zh-CN" altLang="en-US" sz="2400" dirty="0">
                <a:solidFill>
                  <a:schemeClr val="tx1"/>
                </a:solidFill>
              </a:rPr>
              <a:t>＋</a:t>
            </a:r>
            <a:r>
              <a:rPr lang="en-US" altLang="zh-CN" sz="2400" dirty="0">
                <a:solidFill>
                  <a:schemeClr val="tx1"/>
                </a:solidFill>
              </a:rPr>
              <a:t>DDC</a:t>
            </a:r>
          </a:p>
          <a:p>
            <a:endParaRPr lang="en-US" altLang="zh-CN" dirty="0"/>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18</a:t>
            </a:fld>
            <a:endParaRPr lang="en-US" altLang="zh-C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09600"/>
            <a:ext cx="8512175" cy="1143000"/>
          </a:xfrm>
          <a:ln>
            <a:solidFill>
              <a:schemeClr val="accent2"/>
            </a:solidFill>
            <a:miter lim="800000"/>
            <a:headEnd/>
            <a:tailEnd/>
          </a:ln>
        </p:spPr>
        <p:txBody>
          <a:bodyPr/>
          <a:lstStyle/>
          <a:p>
            <a:r>
              <a:rPr lang="zh-CN" altLang="en-US">
                <a:solidFill>
                  <a:schemeClr val="tx1"/>
                </a:solidFill>
              </a:rPr>
              <a:t>计算机控制系统的典型形式（</a:t>
            </a:r>
            <a:r>
              <a:rPr lang="en-US" altLang="zh-CN">
                <a:solidFill>
                  <a:schemeClr val="tx1"/>
                </a:solidFill>
              </a:rPr>
              <a:t>4</a:t>
            </a:r>
            <a:r>
              <a:rPr lang="zh-CN" altLang="en-US">
                <a:solidFill>
                  <a:schemeClr val="tx1"/>
                </a:solidFill>
              </a:rPr>
              <a:t>）</a:t>
            </a:r>
          </a:p>
        </p:txBody>
      </p:sp>
      <p:sp>
        <p:nvSpPr>
          <p:cNvPr id="18435" name="Rectangle 3"/>
          <p:cNvSpPr>
            <a:spLocks noGrp="1" noChangeArrowheads="1"/>
          </p:cNvSpPr>
          <p:nvPr>
            <p:ph idx="1"/>
          </p:nvPr>
        </p:nvSpPr>
        <p:spPr>
          <a:xfrm>
            <a:off x="1752600" y="6324600"/>
            <a:ext cx="6635750" cy="304800"/>
          </a:xfrm>
        </p:spPr>
        <p:txBody>
          <a:bodyPr>
            <a:normAutofit fontScale="92500" lnSpcReduction="10000"/>
          </a:bodyPr>
          <a:lstStyle/>
          <a:p>
            <a:pPr>
              <a:lnSpc>
                <a:spcPct val="90000"/>
              </a:lnSpc>
              <a:buFont typeface="Wingdings" pitchFamily="2" charset="2"/>
              <a:buNone/>
            </a:pPr>
            <a:r>
              <a:rPr lang="en-US" altLang="zh-CN" sz="1800"/>
              <a:t>SCC</a:t>
            </a:r>
            <a:r>
              <a:rPr lang="zh-CN" altLang="en-US" sz="1800"/>
              <a:t>＋模拟调节器                                  </a:t>
            </a:r>
            <a:r>
              <a:rPr lang="en-US" altLang="zh-CN" sz="1800"/>
              <a:t>SCC</a:t>
            </a:r>
            <a:r>
              <a:rPr lang="zh-CN" altLang="en-US" sz="1800"/>
              <a:t>＋</a:t>
            </a:r>
            <a:r>
              <a:rPr lang="en-US" altLang="zh-CN" sz="1800"/>
              <a:t>DDC</a:t>
            </a: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89138"/>
            <a:ext cx="67056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19</a:t>
            </a:fld>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648" y="548680"/>
            <a:ext cx="6629794" cy="987626"/>
          </a:xfrm>
          <a:ln>
            <a:solidFill>
              <a:schemeClr val="accent2"/>
            </a:solidFill>
            <a:miter lim="800000"/>
            <a:headEnd/>
            <a:tailEnd/>
          </a:ln>
        </p:spPr>
        <p:txBody>
          <a:bodyPr/>
          <a:lstStyle/>
          <a:p>
            <a:r>
              <a:rPr lang="zh-CN" altLang="en-US" dirty="0">
                <a:solidFill>
                  <a:schemeClr val="tx1"/>
                </a:solidFill>
              </a:rPr>
              <a:t>开课目的和任务</a:t>
            </a:r>
          </a:p>
        </p:txBody>
      </p:sp>
      <p:sp>
        <p:nvSpPr>
          <p:cNvPr id="4099" name="Rectangle 3"/>
          <p:cNvSpPr>
            <a:spLocks noGrp="1" noChangeArrowheads="1"/>
          </p:cNvSpPr>
          <p:nvPr>
            <p:ph idx="1"/>
          </p:nvPr>
        </p:nvSpPr>
        <p:spPr>
          <a:xfrm>
            <a:off x="467544" y="1988840"/>
            <a:ext cx="8208912" cy="4104456"/>
          </a:xfrm>
        </p:spPr>
        <p:txBody>
          <a:bodyPr>
            <a:normAutofit/>
          </a:bodyPr>
          <a:lstStyle/>
          <a:p>
            <a:pPr>
              <a:lnSpc>
                <a:spcPct val="150000"/>
              </a:lnSpc>
            </a:pPr>
            <a:r>
              <a:rPr lang="zh-CN" altLang="en-US" sz="2400" b="1" dirty="0">
                <a:solidFill>
                  <a:schemeClr val="tx1"/>
                </a:solidFill>
                <a:latin typeface="宋体" pitchFamily="2" charset="-122"/>
              </a:rPr>
              <a:t>工业控制是计算机的一个重要应用领域，计算机控制正是为了适应这一领域的需要而发展起来的一门专业技术。</a:t>
            </a:r>
          </a:p>
          <a:p>
            <a:pPr>
              <a:lnSpc>
                <a:spcPct val="150000"/>
              </a:lnSpc>
            </a:pPr>
            <a:r>
              <a:rPr lang="zh-CN" altLang="en-US" sz="2400" b="1" dirty="0">
                <a:solidFill>
                  <a:schemeClr val="tx1"/>
                </a:solidFill>
                <a:latin typeface="宋体" pitchFamily="2" charset="-122"/>
              </a:rPr>
              <a:t>主要研究如何将计算机技术和自动控制理论应用于工业生产过程，并设计出所需要的计算机控制系统。</a:t>
            </a:r>
          </a:p>
          <a:p>
            <a:pPr>
              <a:lnSpc>
                <a:spcPct val="150000"/>
              </a:lnSpc>
            </a:pPr>
            <a:r>
              <a:rPr lang="zh-CN" altLang="en-US" sz="2400" b="1" dirty="0">
                <a:solidFill>
                  <a:schemeClr val="tx1"/>
                </a:solidFill>
                <a:latin typeface="宋体" pitchFamily="2" charset="-122"/>
              </a:rPr>
              <a:t>了解和掌握以计算机为核心组成的控制系统的硬件、软件基础知识和应用技术。</a:t>
            </a: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4988" y="277813"/>
            <a:ext cx="7349380" cy="1139825"/>
          </a:xfrm>
          <a:ln>
            <a:solidFill>
              <a:schemeClr val="accent2"/>
            </a:solidFill>
            <a:miter lim="800000"/>
            <a:headEnd/>
            <a:tailEnd/>
          </a:ln>
        </p:spPr>
        <p:txBody>
          <a:bodyPr/>
          <a:lstStyle/>
          <a:p>
            <a:r>
              <a:rPr lang="zh-CN" altLang="en-US" dirty="0">
                <a:solidFill>
                  <a:schemeClr val="tx1"/>
                </a:solidFill>
              </a:rPr>
              <a:t>计算机控制系统的典型形式（</a:t>
            </a:r>
            <a:r>
              <a:rPr lang="en-US" altLang="zh-CN" dirty="0">
                <a:solidFill>
                  <a:schemeClr val="tx1"/>
                </a:solidFill>
              </a:rPr>
              <a:t>5</a:t>
            </a:r>
            <a:r>
              <a:rPr lang="zh-CN" altLang="en-US" dirty="0">
                <a:solidFill>
                  <a:schemeClr val="tx1"/>
                </a:solidFill>
              </a:rPr>
              <a:t>）</a:t>
            </a:r>
          </a:p>
        </p:txBody>
      </p:sp>
      <p:sp>
        <p:nvSpPr>
          <p:cNvPr id="19459" name="Rectangle 3"/>
          <p:cNvSpPr>
            <a:spLocks noGrp="1" noChangeArrowheads="1"/>
          </p:cNvSpPr>
          <p:nvPr>
            <p:ph idx="1"/>
          </p:nvPr>
        </p:nvSpPr>
        <p:spPr>
          <a:xfrm>
            <a:off x="381000" y="1524000"/>
            <a:ext cx="8305800" cy="4114800"/>
          </a:xfrm>
        </p:spPr>
        <p:txBody>
          <a:bodyPr/>
          <a:lstStyle/>
          <a:p>
            <a:r>
              <a:rPr lang="zh-CN" altLang="en-US" sz="2800"/>
              <a:t>分布式控制系统（</a:t>
            </a:r>
            <a:r>
              <a:rPr lang="en-US" altLang="zh-CN" sz="2800"/>
              <a:t>Distributed Control System, DCS</a:t>
            </a:r>
            <a:r>
              <a:rPr lang="zh-CN" altLang="en-US" sz="2800"/>
              <a:t>）</a:t>
            </a:r>
            <a:r>
              <a:rPr lang="zh-CN" altLang="en-US" sz="2400"/>
              <a:t>  </a:t>
            </a:r>
            <a:r>
              <a:rPr lang="en-US" altLang="zh-CN" sz="2400"/>
              <a:t>— </a:t>
            </a:r>
            <a:r>
              <a:rPr lang="zh-CN" altLang="en-US" sz="2400"/>
              <a:t>分散控制，集中管理</a:t>
            </a:r>
          </a:p>
        </p:txBody>
      </p:sp>
      <p:pic>
        <p:nvPicPr>
          <p:cNvPr id="19564" name="Picture 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74938"/>
            <a:ext cx="6248400"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20</a:t>
            </a:fld>
            <a:endParaRPr lang="en-US" altLang="zh-C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p>
        </p:txBody>
      </p:sp>
      <p:sp>
        <p:nvSpPr>
          <p:cNvPr id="117763" name="Rectangle 3"/>
          <p:cNvSpPr>
            <a:spLocks noGrp="1" noChangeArrowheads="1"/>
          </p:cNvSpPr>
          <p:nvPr>
            <p:ph idx="1"/>
          </p:nvPr>
        </p:nvSpPr>
        <p:spPr/>
        <p:txBody>
          <a:bodyPr/>
          <a:lstStyle/>
          <a:p>
            <a:endParaRPr lang="en-US"/>
          </a:p>
        </p:txBody>
      </p:sp>
      <p:grpSp>
        <p:nvGrpSpPr>
          <p:cNvPr id="117764" name="Group 4"/>
          <p:cNvGrpSpPr>
            <a:grpSpLocks/>
          </p:cNvGrpSpPr>
          <p:nvPr/>
        </p:nvGrpSpPr>
        <p:grpSpPr bwMode="auto">
          <a:xfrm>
            <a:off x="395288" y="692150"/>
            <a:ext cx="7943850" cy="5638800"/>
            <a:chOff x="468" y="624"/>
            <a:chExt cx="5004" cy="3552"/>
          </a:xfrm>
        </p:grpSpPr>
        <p:pic>
          <p:nvPicPr>
            <p:cNvPr id="117765" name="Picture 5" descr="http://www.jiangyuan.com.cn/images/cpxitong0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0" y="624"/>
              <a:ext cx="4992" cy="3552"/>
            </a:xfrm>
            <a:prstGeom prst="rect">
              <a:avLst/>
            </a:prstGeom>
            <a:noFill/>
            <a:extLst>
              <a:ext uri="{909E8E84-426E-40DD-AFC4-6F175D3DCCD1}">
                <a14:hiddenFill xmlns:a14="http://schemas.microsoft.com/office/drawing/2010/main">
                  <a:solidFill>
                    <a:srgbClr val="FFFFFF"/>
                  </a:solidFill>
                </a14:hiddenFill>
              </a:ext>
            </a:extLst>
          </p:spPr>
        </p:pic>
        <p:sp>
          <p:nvSpPr>
            <p:cNvPr id="117766" name="Rectangle 6"/>
            <p:cNvSpPr>
              <a:spLocks noChangeArrowheads="1"/>
            </p:cNvSpPr>
            <p:nvPr/>
          </p:nvSpPr>
          <p:spPr bwMode="auto">
            <a:xfrm>
              <a:off x="468" y="624"/>
              <a:ext cx="5004" cy="3552"/>
            </a:xfrm>
            <a:prstGeom prst="rect">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灯片编号占位符 1"/>
          <p:cNvSpPr>
            <a:spLocks noGrp="1"/>
          </p:cNvSpPr>
          <p:nvPr>
            <p:ph type="sldNum" sz="quarter" idx="12"/>
          </p:nvPr>
        </p:nvSpPr>
        <p:spPr/>
        <p:txBody>
          <a:bodyPr/>
          <a:lstStyle/>
          <a:p>
            <a:fld id="{7A587149-336A-49A0-874A-52A0FF432782}" type="slidenum">
              <a:rPr lang="en-US" altLang="zh-CN" smtClean="0"/>
              <a:pPr/>
              <a:t>21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barn(outVertical)">
                                      <p:cBhvr>
                                        <p:cTn id="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09600"/>
            <a:ext cx="8362950" cy="1143000"/>
          </a:xfrm>
          <a:ln>
            <a:solidFill>
              <a:schemeClr val="accent2"/>
            </a:solidFill>
            <a:miter lim="800000"/>
            <a:headEnd/>
            <a:tailEnd/>
          </a:ln>
        </p:spPr>
        <p:txBody>
          <a:bodyPr/>
          <a:lstStyle/>
          <a:p>
            <a:r>
              <a:rPr lang="zh-CN" altLang="en-US">
                <a:solidFill>
                  <a:schemeClr val="tx1"/>
                </a:solidFill>
              </a:rPr>
              <a:t>计算机控制系统的典型形式（</a:t>
            </a:r>
            <a:r>
              <a:rPr lang="en-US" altLang="zh-CN">
                <a:solidFill>
                  <a:schemeClr val="tx1"/>
                </a:solidFill>
              </a:rPr>
              <a:t>6</a:t>
            </a:r>
            <a:r>
              <a:rPr lang="zh-CN" altLang="en-US">
                <a:solidFill>
                  <a:schemeClr val="tx1"/>
                </a:solidFill>
              </a:rPr>
              <a:t>）</a:t>
            </a:r>
          </a:p>
        </p:txBody>
      </p:sp>
      <p:sp>
        <p:nvSpPr>
          <p:cNvPr id="20483" name="Rectangle 3"/>
          <p:cNvSpPr>
            <a:spLocks noGrp="1" noChangeArrowheads="1"/>
          </p:cNvSpPr>
          <p:nvPr>
            <p:ph idx="1"/>
          </p:nvPr>
        </p:nvSpPr>
        <p:spPr>
          <a:xfrm>
            <a:off x="685800" y="1981200"/>
            <a:ext cx="8305800" cy="4114800"/>
          </a:xfrm>
        </p:spPr>
        <p:txBody>
          <a:bodyPr>
            <a:normAutofit lnSpcReduction="10000"/>
          </a:bodyPr>
          <a:lstStyle/>
          <a:p>
            <a:pPr>
              <a:lnSpc>
                <a:spcPct val="150000"/>
              </a:lnSpc>
            </a:pPr>
            <a:r>
              <a:rPr lang="zh-CN" altLang="en-US" sz="2800"/>
              <a:t>现场总线控制系统（</a:t>
            </a:r>
            <a:r>
              <a:rPr lang="en-US" altLang="zh-CN" sz="1800"/>
              <a:t>Fieldbus Control System, FCS </a:t>
            </a:r>
            <a:r>
              <a:rPr lang="zh-CN" altLang="en-US" sz="1800"/>
              <a:t>）</a:t>
            </a:r>
          </a:p>
          <a:p>
            <a:pPr>
              <a:lnSpc>
                <a:spcPct val="150000"/>
              </a:lnSpc>
              <a:buFont typeface="Wingdings" pitchFamily="2" charset="2"/>
              <a:buNone/>
            </a:pPr>
            <a:r>
              <a:rPr lang="zh-CN" altLang="en-US" sz="1000">
                <a:latin typeface="宋体" pitchFamily="2" charset="-122"/>
              </a:rPr>
              <a:t>◆</a:t>
            </a:r>
            <a:r>
              <a:rPr lang="zh-CN" altLang="en-US" sz="2400">
                <a:latin typeface="宋体" pitchFamily="2" charset="-122"/>
              </a:rPr>
              <a:t> </a:t>
            </a:r>
            <a:r>
              <a:rPr lang="zh-CN" altLang="en-US" sz="2400"/>
              <a:t>新一代分布式控制结构；</a:t>
            </a:r>
          </a:p>
          <a:p>
            <a:pPr>
              <a:lnSpc>
                <a:spcPct val="150000"/>
              </a:lnSpc>
              <a:buFont typeface="Wingdings" pitchFamily="2" charset="2"/>
              <a:buNone/>
            </a:pPr>
            <a:r>
              <a:rPr lang="zh-CN" altLang="en-US" sz="1000">
                <a:latin typeface="宋体" pitchFamily="2" charset="-122"/>
              </a:rPr>
              <a:t>◆  </a:t>
            </a:r>
            <a:r>
              <a:rPr lang="zh-CN" altLang="en-US" sz="2400">
                <a:latin typeface="宋体" pitchFamily="2" charset="-122"/>
              </a:rPr>
              <a:t>以</a:t>
            </a:r>
            <a:r>
              <a:rPr lang="zh-CN" altLang="en-US" sz="2400"/>
              <a:t>“工作站－现场总线仪表”的二层结构完成</a:t>
            </a:r>
            <a:r>
              <a:rPr lang="en-US" altLang="zh-CN" sz="2400"/>
              <a:t>DCS</a:t>
            </a:r>
            <a:r>
              <a:rPr lang="zh-CN" altLang="en-US" sz="2400"/>
              <a:t>三层结构的功能；</a:t>
            </a:r>
          </a:p>
          <a:p>
            <a:pPr>
              <a:lnSpc>
                <a:spcPct val="150000"/>
              </a:lnSpc>
              <a:buFont typeface="Wingdings" pitchFamily="2" charset="2"/>
              <a:buNone/>
            </a:pPr>
            <a:r>
              <a:rPr lang="zh-CN" altLang="en-US" sz="1000">
                <a:latin typeface="宋体" pitchFamily="2" charset="-122"/>
              </a:rPr>
              <a:t>◆</a:t>
            </a:r>
            <a:r>
              <a:rPr lang="zh-CN" altLang="en-US" sz="2400">
                <a:latin typeface="宋体" pitchFamily="2" charset="-122"/>
              </a:rPr>
              <a:t> 可以</a:t>
            </a:r>
            <a:r>
              <a:rPr lang="zh-CN" altLang="en-US" sz="2400"/>
              <a:t>降低成本，提高可靠性，实现真正的开放式互连系统结构。</a:t>
            </a: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22</a:t>
            </a:fld>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a:solidFill>
              <a:schemeClr val="accent2"/>
            </a:solidFill>
            <a:miter lim="800000"/>
            <a:headEnd/>
            <a:tailEnd/>
          </a:ln>
        </p:spPr>
        <p:txBody>
          <a:bodyPr>
            <a:normAutofit fontScale="90000"/>
          </a:bodyPr>
          <a:lstStyle/>
          <a:p>
            <a:r>
              <a:rPr lang="zh-CN" altLang="en-US">
                <a:solidFill>
                  <a:schemeClr val="tx1"/>
                </a:solidFill>
              </a:rPr>
              <a:t>计算机控制系统的控制规律（</a:t>
            </a:r>
            <a:r>
              <a:rPr lang="en-US" altLang="zh-CN">
                <a:solidFill>
                  <a:schemeClr val="tx1"/>
                </a:solidFill>
              </a:rPr>
              <a:t>1</a:t>
            </a:r>
            <a:r>
              <a:rPr lang="zh-CN" altLang="en-US">
                <a:solidFill>
                  <a:schemeClr val="tx1"/>
                </a:solidFill>
              </a:rPr>
              <a:t>）</a:t>
            </a:r>
          </a:p>
        </p:txBody>
      </p:sp>
      <p:sp>
        <p:nvSpPr>
          <p:cNvPr id="21507" name="Rectangle 3"/>
          <p:cNvSpPr>
            <a:spLocks noGrp="1" noChangeArrowheads="1"/>
          </p:cNvSpPr>
          <p:nvPr>
            <p:ph idx="1"/>
          </p:nvPr>
        </p:nvSpPr>
        <p:spPr/>
        <p:txBody>
          <a:bodyPr>
            <a:normAutofit/>
          </a:bodyPr>
          <a:lstStyle/>
          <a:p>
            <a:pPr>
              <a:lnSpc>
                <a:spcPct val="130000"/>
              </a:lnSpc>
            </a:pPr>
            <a:r>
              <a:rPr lang="zh-CN" altLang="en-US" sz="2400" dirty="0">
                <a:solidFill>
                  <a:schemeClr val="tx1"/>
                </a:solidFill>
              </a:rPr>
              <a:t>顺序控制和数值控制</a:t>
            </a:r>
          </a:p>
          <a:p>
            <a:pPr>
              <a:lnSpc>
                <a:spcPct val="130000"/>
              </a:lnSpc>
              <a:buFont typeface="Wingdings" pitchFamily="2" charset="2"/>
              <a:buNone/>
            </a:pPr>
            <a:r>
              <a:rPr lang="zh-CN" altLang="en-US" sz="2400" dirty="0">
                <a:solidFill>
                  <a:schemeClr val="tx1"/>
                </a:solidFill>
              </a:rPr>
              <a:t>    </a:t>
            </a:r>
            <a:r>
              <a:rPr lang="zh-CN" altLang="en-US" sz="2400" dirty="0">
                <a:solidFill>
                  <a:schemeClr val="tx1"/>
                </a:solidFill>
                <a:latin typeface="宋体" pitchFamily="2" charset="-122"/>
              </a:rPr>
              <a:t>◆ 都属于开环控制方式    </a:t>
            </a:r>
          </a:p>
          <a:p>
            <a:pPr>
              <a:lnSpc>
                <a:spcPct val="130000"/>
              </a:lnSpc>
              <a:buFont typeface="Wingdings" pitchFamily="2" charset="2"/>
              <a:buNone/>
            </a:pPr>
            <a:r>
              <a:rPr lang="zh-CN" altLang="en-US" sz="2400" dirty="0">
                <a:solidFill>
                  <a:schemeClr val="tx1"/>
                </a:solidFill>
                <a:latin typeface="宋体" pitchFamily="2" charset="-122"/>
              </a:rPr>
              <a:t>     ◆  顺序控制：按一定的时间顺序或逻辑顺序进行操作</a:t>
            </a:r>
          </a:p>
          <a:p>
            <a:pPr>
              <a:lnSpc>
                <a:spcPct val="130000"/>
              </a:lnSpc>
              <a:buFont typeface="Wingdings" pitchFamily="2" charset="2"/>
              <a:buNone/>
            </a:pPr>
            <a:r>
              <a:rPr lang="zh-CN" altLang="en-US" sz="2400" dirty="0">
                <a:solidFill>
                  <a:schemeClr val="tx1"/>
                </a:solidFill>
                <a:latin typeface="宋体" pitchFamily="2" charset="-122"/>
              </a:rPr>
              <a:t>       </a:t>
            </a:r>
            <a:r>
              <a:rPr lang="en-US" altLang="zh-CN" sz="2400" dirty="0">
                <a:solidFill>
                  <a:schemeClr val="tx1"/>
                </a:solidFill>
                <a:latin typeface="Arial"/>
              </a:rPr>
              <a:t>—</a:t>
            </a:r>
            <a:r>
              <a:rPr lang="en-US" altLang="zh-CN" sz="2400" dirty="0">
                <a:solidFill>
                  <a:schemeClr val="tx1"/>
                </a:solidFill>
                <a:latin typeface="宋体" pitchFamily="2" charset="-122"/>
              </a:rPr>
              <a:t> </a:t>
            </a:r>
            <a:r>
              <a:rPr lang="zh-CN" altLang="en-US" sz="2400" dirty="0">
                <a:solidFill>
                  <a:schemeClr val="tx1"/>
                </a:solidFill>
                <a:latin typeface="宋体" pitchFamily="2" charset="-122"/>
              </a:rPr>
              <a:t>定时控制</a:t>
            </a:r>
          </a:p>
          <a:p>
            <a:pPr>
              <a:lnSpc>
                <a:spcPct val="130000"/>
              </a:lnSpc>
              <a:buFont typeface="Wingdings" pitchFamily="2" charset="2"/>
              <a:buNone/>
            </a:pPr>
            <a:r>
              <a:rPr lang="zh-CN" altLang="en-US" sz="2400" dirty="0">
                <a:solidFill>
                  <a:schemeClr val="tx1"/>
                </a:solidFill>
                <a:latin typeface="宋体" pitchFamily="2" charset="-122"/>
              </a:rPr>
              <a:t>       </a:t>
            </a:r>
            <a:r>
              <a:rPr lang="en-US" altLang="zh-CN" sz="2400" dirty="0">
                <a:solidFill>
                  <a:schemeClr val="tx1"/>
                </a:solidFill>
                <a:latin typeface="Arial"/>
              </a:rPr>
              <a:t>—</a:t>
            </a:r>
            <a:r>
              <a:rPr lang="en-US" altLang="zh-CN" sz="2400" dirty="0">
                <a:solidFill>
                  <a:schemeClr val="tx1"/>
                </a:solidFill>
                <a:latin typeface="宋体" pitchFamily="2" charset="-122"/>
              </a:rPr>
              <a:t> </a:t>
            </a:r>
            <a:r>
              <a:rPr lang="zh-CN" altLang="en-US" sz="2400" dirty="0">
                <a:solidFill>
                  <a:schemeClr val="tx1"/>
                </a:solidFill>
                <a:latin typeface="宋体" pitchFamily="2" charset="-122"/>
              </a:rPr>
              <a:t>逻辑控制</a:t>
            </a:r>
          </a:p>
          <a:p>
            <a:pPr>
              <a:lnSpc>
                <a:spcPct val="130000"/>
              </a:lnSpc>
              <a:buFont typeface="Wingdings" pitchFamily="2" charset="2"/>
              <a:buNone/>
            </a:pPr>
            <a:r>
              <a:rPr lang="zh-CN" altLang="en-US" sz="2400" dirty="0">
                <a:solidFill>
                  <a:schemeClr val="tx1"/>
                </a:solidFill>
                <a:latin typeface="宋体" pitchFamily="2" charset="-122"/>
              </a:rPr>
              <a:t>     ◆ 数值控制：按给定的数据以一定的程序进行控制 </a:t>
            </a: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23</a:t>
            </a:fld>
            <a:endParaRPr lang="en-US" altLang="zh-C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609600"/>
            <a:ext cx="8305800" cy="1143000"/>
          </a:xfrm>
          <a:ln>
            <a:solidFill>
              <a:schemeClr val="accent2"/>
            </a:solidFill>
            <a:miter lim="800000"/>
            <a:headEnd/>
            <a:tailEnd/>
          </a:ln>
        </p:spPr>
        <p:txBody>
          <a:bodyPr/>
          <a:lstStyle/>
          <a:p>
            <a:r>
              <a:rPr lang="zh-CN" altLang="en-US">
                <a:solidFill>
                  <a:schemeClr val="tx1"/>
                </a:solidFill>
              </a:rPr>
              <a:t>计算机控制系统的控制规律（</a:t>
            </a:r>
            <a:r>
              <a:rPr lang="en-US" altLang="zh-CN">
                <a:solidFill>
                  <a:schemeClr val="tx1"/>
                </a:solidFill>
              </a:rPr>
              <a:t>2</a:t>
            </a:r>
            <a:r>
              <a:rPr lang="zh-CN" altLang="en-US">
                <a:solidFill>
                  <a:schemeClr val="tx1"/>
                </a:solidFill>
              </a:rPr>
              <a:t>）</a:t>
            </a:r>
          </a:p>
        </p:txBody>
      </p:sp>
      <p:sp>
        <p:nvSpPr>
          <p:cNvPr id="22531" name="Rectangle 3"/>
          <p:cNvSpPr>
            <a:spLocks noGrp="1" noChangeArrowheads="1"/>
          </p:cNvSpPr>
          <p:nvPr>
            <p:ph idx="1"/>
          </p:nvPr>
        </p:nvSpPr>
        <p:spPr>
          <a:xfrm>
            <a:off x="685800" y="1844675"/>
            <a:ext cx="8458200" cy="4114800"/>
          </a:xfrm>
        </p:spPr>
        <p:txBody>
          <a:bodyPr>
            <a:normAutofit fontScale="47500" lnSpcReduction="20000"/>
          </a:bodyPr>
          <a:lstStyle/>
          <a:p>
            <a:pPr>
              <a:lnSpc>
                <a:spcPct val="130000"/>
              </a:lnSpc>
            </a:pPr>
            <a:r>
              <a:rPr lang="zh-CN" altLang="en-US" sz="4400" dirty="0">
                <a:solidFill>
                  <a:schemeClr val="tx1"/>
                </a:solidFill>
              </a:rPr>
              <a:t>数字</a:t>
            </a:r>
            <a:r>
              <a:rPr lang="en-US" altLang="zh-CN" sz="4400" dirty="0">
                <a:solidFill>
                  <a:schemeClr val="tx1"/>
                </a:solidFill>
              </a:rPr>
              <a:t>PID</a:t>
            </a:r>
            <a:r>
              <a:rPr lang="zh-CN" altLang="en-US" sz="4400" dirty="0">
                <a:solidFill>
                  <a:schemeClr val="tx1"/>
                </a:solidFill>
              </a:rPr>
              <a:t>控制（</a:t>
            </a:r>
            <a:r>
              <a:rPr lang="en-US" altLang="zh-CN" sz="4400" dirty="0">
                <a:solidFill>
                  <a:schemeClr val="tx1"/>
                </a:solidFill>
              </a:rPr>
              <a:t>Proportional-Integral-Differential </a:t>
            </a:r>
            <a:r>
              <a:rPr lang="zh-CN" altLang="en-US" sz="4400" dirty="0">
                <a:solidFill>
                  <a:schemeClr val="tx1"/>
                </a:solidFill>
              </a:rPr>
              <a:t>）</a:t>
            </a:r>
          </a:p>
          <a:p>
            <a:pPr>
              <a:lnSpc>
                <a:spcPct val="130000"/>
              </a:lnSpc>
              <a:buFont typeface="Wingdings" pitchFamily="2" charset="2"/>
              <a:buNone/>
            </a:pPr>
            <a:r>
              <a:rPr lang="zh-CN" altLang="en-US" sz="4400" dirty="0">
                <a:solidFill>
                  <a:schemeClr val="tx1"/>
                </a:solidFill>
                <a:latin typeface="宋体" pitchFamily="2" charset="-122"/>
              </a:rPr>
              <a:t>      ◆ 按偏差的比例、积分和微分进行控制</a:t>
            </a:r>
          </a:p>
          <a:p>
            <a:pPr>
              <a:lnSpc>
                <a:spcPct val="130000"/>
              </a:lnSpc>
              <a:buFont typeface="Wingdings" pitchFamily="2" charset="2"/>
              <a:buNone/>
            </a:pPr>
            <a:r>
              <a:rPr lang="zh-CN" altLang="en-US" sz="4400" dirty="0">
                <a:solidFill>
                  <a:schemeClr val="tx1"/>
                </a:solidFill>
                <a:latin typeface="宋体" pitchFamily="2" charset="-122"/>
              </a:rPr>
              <a:t>      ◆  算法比较简单，在连续系统中技术最成熟，应用最广泛</a:t>
            </a:r>
            <a:endParaRPr lang="zh-CN" altLang="en-US" sz="4400" dirty="0">
              <a:solidFill>
                <a:schemeClr val="tx1"/>
              </a:solidFill>
            </a:endParaRPr>
          </a:p>
          <a:p>
            <a:pPr>
              <a:lnSpc>
                <a:spcPct val="130000"/>
              </a:lnSpc>
            </a:pPr>
            <a:r>
              <a:rPr lang="zh-CN" altLang="en-US" sz="4400" dirty="0">
                <a:solidFill>
                  <a:schemeClr val="tx1"/>
                </a:solidFill>
              </a:rPr>
              <a:t>数字控制器的直接设计算法</a:t>
            </a:r>
          </a:p>
          <a:p>
            <a:pPr>
              <a:lnSpc>
                <a:spcPct val="130000"/>
              </a:lnSpc>
              <a:buFont typeface="Wingdings" pitchFamily="2" charset="2"/>
              <a:buNone/>
            </a:pPr>
            <a:r>
              <a:rPr lang="zh-CN" altLang="en-US" sz="4400" dirty="0">
                <a:solidFill>
                  <a:schemeClr val="tx1"/>
                </a:solidFill>
              </a:rPr>
              <a:t>     </a:t>
            </a:r>
            <a:r>
              <a:rPr lang="en-US" altLang="zh-CN" sz="4400" dirty="0">
                <a:solidFill>
                  <a:schemeClr val="tx1"/>
                </a:solidFill>
              </a:rPr>
              <a:t>— </a:t>
            </a:r>
            <a:r>
              <a:rPr lang="zh-CN" altLang="en-US" sz="4400" dirty="0">
                <a:solidFill>
                  <a:schemeClr val="tx1"/>
                </a:solidFill>
              </a:rPr>
              <a:t>以</a:t>
            </a:r>
            <a:r>
              <a:rPr lang="en-US" altLang="zh-CN" sz="4400" dirty="0">
                <a:solidFill>
                  <a:schemeClr val="tx1"/>
                </a:solidFill>
              </a:rPr>
              <a:t>Z</a:t>
            </a:r>
            <a:r>
              <a:rPr lang="zh-CN" altLang="en-US" sz="4400" dirty="0">
                <a:solidFill>
                  <a:schemeClr val="tx1"/>
                </a:solidFill>
              </a:rPr>
              <a:t>变换为基础的采样控制系统</a:t>
            </a:r>
          </a:p>
          <a:p>
            <a:pPr>
              <a:lnSpc>
                <a:spcPct val="130000"/>
              </a:lnSpc>
            </a:pPr>
            <a:r>
              <a:rPr lang="zh-CN" altLang="en-US" sz="4400" dirty="0">
                <a:solidFill>
                  <a:schemeClr val="tx1"/>
                </a:solidFill>
              </a:rPr>
              <a:t>模型预测控制</a:t>
            </a:r>
          </a:p>
          <a:p>
            <a:pPr>
              <a:lnSpc>
                <a:spcPct val="130000"/>
              </a:lnSpc>
              <a:buFont typeface="Wingdings" pitchFamily="2" charset="2"/>
              <a:buNone/>
            </a:pPr>
            <a:r>
              <a:rPr lang="zh-CN" altLang="en-US" sz="4400" dirty="0">
                <a:solidFill>
                  <a:schemeClr val="tx1"/>
                </a:solidFill>
              </a:rPr>
              <a:t>     </a:t>
            </a:r>
            <a:r>
              <a:rPr lang="en-US" altLang="zh-CN" sz="4400" dirty="0">
                <a:solidFill>
                  <a:schemeClr val="tx1"/>
                </a:solidFill>
              </a:rPr>
              <a:t>— </a:t>
            </a:r>
            <a:r>
              <a:rPr lang="zh-CN" altLang="en-US" sz="4400" dirty="0">
                <a:solidFill>
                  <a:schemeClr val="tx1"/>
                </a:solidFill>
              </a:rPr>
              <a:t>基于系统输入输出描述的控制</a:t>
            </a:r>
            <a:r>
              <a:rPr lang="zh-CN" altLang="en-US" sz="4400" dirty="0" smtClean="0">
                <a:solidFill>
                  <a:schemeClr val="tx1"/>
                </a:solidFill>
              </a:rPr>
              <a:t>算法</a:t>
            </a:r>
            <a:r>
              <a:rPr lang="zh-CN" altLang="en-US" dirty="0" smtClean="0">
                <a:solidFill>
                  <a:schemeClr val="tx1"/>
                </a:solidFill>
              </a:rPr>
              <a:t>    </a:t>
            </a:r>
            <a:r>
              <a:rPr lang="zh-CN" altLang="en-US" sz="1200" dirty="0" smtClean="0">
                <a:solidFill>
                  <a:schemeClr val="tx1"/>
                </a:solidFill>
                <a:latin typeface="宋体" pitchFamily="2" charset="-122"/>
              </a:rPr>
              <a:t>     </a:t>
            </a:r>
            <a:endParaRPr lang="zh-CN" altLang="en-US" sz="1200" dirty="0">
              <a:solidFill>
                <a:schemeClr val="tx1"/>
              </a:solidFill>
              <a:latin typeface="宋体" pitchFamily="2" charset="-122"/>
            </a:endParaRP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24</a:t>
            </a:fld>
            <a:endParaRPr lang="en-US" altLang="zh-C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609600"/>
            <a:ext cx="8077200" cy="1143000"/>
          </a:xfrm>
          <a:ln>
            <a:solidFill>
              <a:schemeClr val="accent2"/>
            </a:solidFill>
            <a:miter lim="800000"/>
            <a:headEnd/>
            <a:tailEnd/>
          </a:ln>
        </p:spPr>
        <p:txBody>
          <a:bodyPr/>
          <a:lstStyle/>
          <a:p>
            <a:r>
              <a:rPr lang="zh-CN" altLang="en-US">
                <a:solidFill>
                  <a:schemeClr val="tx1"/>
                </a:solidFill>
              </a:rPr>
              <a:t>计算机控制系统的控制规律（</a:t>
            </a:r>
            <a:r>
              <a:rPr lang="en-US" altLang="zh-CN">
                <a:solidFill>
                  <a:schemeClr val="tx1"/>
                </a:solidFill>
              </a:rPr>
              <a:t>3</a:t>
            </a:r>
            <a:r>
              <a:rPr lang="zh-CN" altLang="en-US">
                <a:solidFill>
                  <a:schemeClr val="tx1"/>
                </a:solidFill>
              </a:rPr>
              <a:t>）</a:t>
            </a:r>
          </a:p>
        </p:txBody>
      </p:sp>
      <p:sp>
        <p:nvSpPr>
          <p:cNvPr id="23555" name="Rectangle 3"/>
          <p:cNvSpPr>
            <a:spLocks noGrp="1" noChangeArrowheads="1"/>
          </p:cNvSpPr>
          <p:nvPr>
            <p:ph idx="1"/>
          </p:nvPr>
        </p:nvSpPr>
        <p:spPr>
          <a:xfrm>
            <a:off x="685800" y="1981200"/>
            <a:ext cx="7772400" cy="4495800"/>
          </a:xfrm>
        </p:spPr>
        <p:txBody>
          <a:bodyPr/>
          <a:lstStyle/>
          <a:p>
            <a:pPr>
              <a:lnSpc>
                <a:spcPct val="120000"/>
              </a:lnSpc>
            </a:pPr>
            <a:r>
              <a:rPr lang="zh-CN" altLang="en-US" sz="2800" dirty="0">
                <a:solidFill>
                  <a:schemeClr val="tx1"/>
                </a:solidFill>
              </a:rPr>
              <a:t>最优控制</a:t>
            </a:r>
          </a:p>
          <a:p>
            <a:pPr>
              <a:lnSpc>
                <a:spcPct val="120000"/>
              </a:lnSpc>
              <a:buFont typeface="Wingdings" pitchFamily="2" charset="2"/>
              <a:buNone/>
            </a:pPr>
            <a:r>
              <a:rPr lang="zh-CN" altLang="en-US" sz="2800" dirty="0">
                <a:solidFill>
                  <a:schemeClr val="tx1"/>
                </a:solidFill>
              </a:rPr>
              <a:t>     </a:t>
            </a:r>
            <a:r>
              <a:rPr lang="en-US" altLang="zh-CN" sz="2400" dirty="0">
                <a:solidFill>
                  <a:schemeClr val="tx1"/>
                </a:solidFill>
              </a:rPr>
              <a:t>— </a:t>
            </a:r>
            <a:r>
              <a:rPr lang="zh-CN" altLang="en-US" sz="2400" dirty="0">
                <a:solidFill>
                  <a:schemeClr val="tx1"/>
                </a:solidFill>
              </a:rPr>
              <a:t>恰当的选择控制规律，在控制系统的工作条件不变以及某些物理统计的限制下，使系统的某种性能指标（评价函数）取得最大值或最小值。</a:t>
            </a:r>
          </a:p>
          <a:p>
            <a:pPr>
              <a:lnSpc>
                <a:spcPct val="120000"/>
              </a:lnSpc>
            </a:pPr>
            <a:r>
              <a:rPr lang="zh-CN" altLang="en-US" sz="2800" dirty="0">
                <a:solidFill>
                  <a:schemeClr val="tx1"/>
                </a:solidFill>
              </a:rPr>
              <a:t>自适应控制</a:t>
            </a:r>
          </a:p>
          <a:p>
            <a:pPr>
              <a:lnSpc>
                <a:spcPct val="120000"/>
              </a:lnSpc>
              <a:buFont typeface="Wingdings" pitchFamily="2" charset="2"/>
              <a:buNone/>
            </a:pPr>
            <a:r>
              <a:rPr lang="zh-CN" altLang="en-US" sz="2400" dirty="0">
                <a:solidFill>
                  <a:schemeClr val="tx1"/>
                </a:solidFill>
              </a:rPr>
              <a:t>     </a:t>
            </a:r>
            <a:r>
              <a:rPr lang="en-US" altLang="zh-CN" sz="2400" dirty="0">
                <a:solidFill>
                  <a:schemeClr val="tx1"/>
                </a:solidFill>
              </a:rPr>
              <a:t>— </a:t>
            </a:r>
            <a:r>
              <a:rPr lang="zh-CN" altLang="en-US" sz="2400" dirty="0">
                <a:solidFill>
                  <a:schemeClr val="tx1"/>
                </a:solidFill>
              </a:rPr>
              <a:t>设计的控制器，可以使系统在统计变化的情况下，仍能使其性能指标（评价函数）达到最优。</a:t>
            </a:r>
          </a:p>
          <a:p>
            <a:pPr>
              <a:lnSpc>
                <a:spcPct val="130000"/>
              </a:lnSpc>
              <a:buFont typeface="Wingdings" pitchFamily="2" charset="2"/>
              <a:buNone/>
            </a:pPr>
            <a:endParaRPr lang="zh-CN" altLang="en-US" sz="2400" dirty="0"/>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25</a:t>
            </a:fld>
            <a:endParaRPr lang="en-US" altLang="zh-C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229600" cy="1143000"/>
          </a:xfrm>
          <a:noFill/>
          <a:ln>
            <a:solidFill>
              <a:schemeClr val="accent2"/>
            </a:solidFill>
            <a:miter lim="800000"/>
            <a:headEnd/>
            <a:tailEnd/>
          </a:ln>
        </p:spPr>
        <p:txBody>
          <a:bodyPr/>
          <a:lstStyle/>
          <a:p>
            <a:r>
              <a:rPr lang="zh-CN" altLang="en-US">
                <a:solidFill>
                  <a:schemeClr val="tx1"/>
                </a:solidFill>
              </a:rPr>
              <a:t>计算机控制系统的控制规律（</a:t>
            </a:r>
            <a:r>
              <a:rPr lang="en-US" altLang="zh-CN">
                <a:solidFill>
                  <a:schemeClr val="tx1"/>
                </a:solidFill>
              </a:rPr>
              <a:t>4</a:t>
            </a:r>
            <a:r>
              <a:rPr lang="zh-CN" altLang="en-US">
                <a:solidFill>
                  <a:schemeClr val="tx1"/>
                </a:solidFill>
              </a:rPr>
              <a:t>）</a:t>
            </a:r>
          </a:p>
        </p:txBody>
      </p:sp>
      <p:sp>
        <p:nvSpPr>
          <p:cNvPr id="25603" name="Rectangle 3"/>
          <p:cNvSpPr>
            <a:spLocks noGrp="1" noChangeArrowheads="1"/>
          </p:cNvSpPr>
          <p:nvPr>
            <p:ph idx="1"/>
          </p:nvPr>
        </p:nvSpPr>
        <p:spPr>
          <a:xfrm>
            <a:off x="1091272" y="1916832"/>
            <a:ext cx="7595528" cy="4674470"/>
          </a:xfrm>
        </p:spPr>
        <p:txBody>
          <a:bodyPr>
            <a:normAutofit/>
          </a:bodyPr>
          <a:lstStyle/>
          <a:p>
            <a:pPr>
              <a:lnSpc>
                <a:spcPct val="100000"/>
              </a:lnSpc>
            </a:pPr>
            <a:r>
              <a:rPr lang="zh-CN" altLang="en-US" sz="3600" dirty="0">
                <a:solidFill>
                  <a:schemeClr val="tx1"/>
                </a:solidFill>
              </a:rPr>
              <a:t>智能控制</a:t>
            </a:r>
          </a:p>
          <a:p>
            <a:pPr>
              <a:lnSpc>
                <a:spcPct val="100000"/>
              </a:lnSpc>
              <a:buFont typeface="Wingdings" pitchFamily="2" charset="2"/>
              <a:buNone/>
            </a:pPr>
            <a:r>
              <a:rPr lang="zh-CN" altLang="en-US" sz="3600" dirty="0">
                <a:solidFill>
                  <a:schemeClr val="tx1"/>
                </a:solidFill>
              </a:rPr>
              <a:t>   </a:t>
            </a:r>
            <a:r>
              <a:rPr lang="zh-CN" altLang="en-US" dirty="0" smtClean="0">
                <a:solidFill>
                  <a:schemeClr val="tx1"/>
                </a:solidFill>
              </a:rPr>
              <a:t>   </a:t>
            </a:r>
            <a:r>
              <a:rPr lang="zh-CN" altLang="en-US" sz="1400" dirty="0">
                <a:solidFill>
                  <a:schemeClr val="tx1"/>
                </a:solidFill>
                <a:latin typeface="宋体" pitchFamily="2" charset="-122"/>
              </a:rPr>
              <a:t>◆ </a:t>
            </a:r>
            <a:r>
              <a:rPr lang="zh-CN" altLang="en-US" sz="2800" dirty="0">
                <a:solidFill>
                  <a:schemeClr val="tx1"/>
                </a:solidFill>
              </a:rPr>
              <a:t>模糊控制</a:t>
            </a:r>
          </a:p>
          <a:p>
            <a:pPr>
              <a:lnSpc>
                <a:spcPct val="100000"/>
              </a:lnSpc>
              <a:buFont typeface="Wingdings" pitchFamily="2" charset="2"/>
              <a:buNone/>
            </a:pPr>
            <a:r>
              <a:rPr lang="zh-CN" altLang="en-US" dirty="0">
                <a:solidFill>
                  <a:schemeClr val="tx1"/>
                </a:solidFill>
              </a:rPr>
              <a:t>        </a:t>
            </a:r>
            <a:r>
              <a:rPr lang="zh-CN" altLang="en-US" sz="1400" dirty="0">
                <a:solidFill>
                  <a:schemeClr val="tx1"/>
                </a:solidFill>
                <a:latin typeface="宋体" pitchFamily="2" charset="-122"/>
              </a:rPr>
              <a:t>◆ </a:t>
            </a:r>
            <a:r>
              <a:rPr lang="zh-CN" altLang="en-US" sz="2800" dirty="0">
                <a:solidFill>
                  <a:schemeClr val="tx1"/>
                </a:solidFill>
                <a:latin typeface="宋体" pitchFamily="2" charset="-122"/>
              </a:rPr>
              <a:t>专家系统</a:t>
            </a:r>
          </a:p>
          <a:p>
            <a:pPr>
              <a:lnSpc>
                <a:spcPct val="100000"/>
              </a:lnSpc>
              <a:buFont typeface="Wingdings" pitchFamily="2" charset="2"/>
              <a:buNone/>
            </a:pPr>
            <a:r>
              <a:rPr lang="zh-CN" altLang="en-US" dirty="0">
                <a:solidFill>
                  <a:schemeClr val="tx1"/>
                </a:solidFill>
              </a:rPr>
              <a:t>        </a:t>
            </a:r>
            <a:r>
              <a:rPr lang="zh-CN" altLang="en-US" sz="1400" dirty="0">
                <a:solidFill>
                  <a:schemeClr val="tx1"/>
                </a:solidFill>
                <a:latin typeface="宋体" pitchFamily="2" charset="-122"/>
              </a:rPr>
              <a:t>◆ </a:t>
            </a:r>
            <a:r>
              <a:rPr lang="zh-CN" altLang="en-US" sz="2800" dirty="0">
                <a:solidFill>
                  <a:schemeClr val="tx1"/>
                </a:solidFill>
                <a:latin typeface="宋体" pitchFamily="2" charset="-122"/>
              </a:rPr>
              <a:t>学习</a:t>
            </a:r>
            <a:r>
              <a:rPr lang="zh-CN" altLang="en-US" sz="2800" dirty="0" smtClean="0">
                <a:solidFill>
                  <a:schemeClr val="tx1"/>
                </a:solidFill>
                <a:latin typeface="宋体" pitchFamily="2" charset="-122"/>
              </a:rPr>
              <a:t>控制</a:t>
            </a:r>
            <a:endParaRPr lang="en-US" altLang="zh-CN" sz="2800" dirty="0" smtClean="0">
              <a:solidFill>
                <a:schemeClr val="tx1"/>
              </a:solidFill>
              <a:latin typeface="宋体" pitchFamily="2" charset="-122"/>
            </a:endParaRPr>
          </a:p>
          <a:p>
            <a:pPr>
              <a:lnSpc>
                <a:spcPct val="100000"/>
              </a:lnSpc>
              <a:buFont typeface="Wingdings" pitchFamily="2" charset="2"/>
              <a:buNone/>
            </a:pPr>
            <a:r>
              <a:rPr lang="en-US" altLang="zh-CN" sz="2800" dirty="0">
                <a:solidFill>
                  <a:schemeClr val="tx1"/>
                </a:solidFill>
                <a:latin typeface="宋体" pitchFamily="2" charset="-122"/>
              </a:rPr>
              <a:t> </a:t>
            </a:r>
            <a:r>
              <a:rPr lang="en-US" altLang="zh-CN" sz="2800" dirty="0" smtClean="0">
                <a:solidFill>
                  <a:schemeClr val="tx1"/>
                </a:solidFill>
                <a:latin typeface="宋体" pitchFamily="2" charset="-122"/>
              </a:rPr>
              <a:t>  </a:t>
            </a:r>
            <a:r>
              <a:rPr lang="zh-CN" altLang="en-US" sz="1400" dirty="0" smtClean="0">
                <a:solidFill>
                  <a:schemeClr val="tx1"/>
                </a:solidFill>
                <a:latin typeface="宋体" pitchFamily="2" charset="-122"/>
              </a:rPr>
              <a:t>◆ </a:t>
            </a:r>
            <a:r>
              <a:rPr lang="zh-CN" altLang="en-US" sz="2800" dirty="0">
                <a:solidFill>
                  <a:schemeClr val="tx1"/>
                </a:solidFill>
              </a:rPr>
              <a:t>神经网络控制</a:t>
            </a:r>
          </a:p>
          <a:p>
            <a:pPr>
              <a:buFont typeface="Wingdings" pitchFamily="2" charset="2"/>
              <a:buNone/>
            </a:pPr>
            <a:endParaRPr lang="zh-CN" altLang="en-US" sz="2800" dirty="0"/>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26</a:t>
            </a:fld>
            <a:endParaRPr lang="en-US" altLang="zh-C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zh-CN" altLang="en-US"/>
              <a:t>隧道监控系统 </a:t>
            </a:r>
          </a:p>
        </p:txBody>
      </p:sp>
      <p:sp>
        <p:nvSpPr>
          <p:cNvPr id="111620" name="Rectangle 4"/>
          <p:cNvSpPr>
            <a:spLocks noGrp="1" noChangeArrowheads="1"/>
          </p:cNvSpPr>
          <p:nvPr>
            <p:ph idx="1"/>
          </p:nvPr>
        </p:nvSpPr>
        <p:spPr/>
        <p:txBody>
          <a:bodyPr/>
          <a:lstStyle/>
          <a:p>
            <a:endParaRPr lang="en-US"/>
          </a:p>
        </p:txBody>
      </p:sp>
      <p:pic>
        <p:nvPicPr>
          <p:cNvPr id="111621" name="Picture 5" descr="chuanyi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37449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dab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933825"/>
            <a:ext cx="475138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27</a:t>
            </a:fld>
            <a:endParaRPr lang="en-US" altLang="zh-C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zh-CN" altLang="en-US"/>
              <a:t>系统需求</a:t>
            </a:r>
          </a:p>
        </p:txBody>
      </p:sp>
      <p:sp>
        <p:nvSpPr>
          <p:cNvPr id="138243" name="Rectangle 3"/>
          <p:cNvSpPr>
            <a:spLocks noGrp="1" noChangeArrowheads="1"/>
          </p:cNvSpPr>
          <p:nvPr>
            <p:ph idx="1"/>
          </p:nvPr>
        </p:nvSpPr>
        <p:spPr/>
        <p:txBody>
          <a:bodyPr/>
          <a:lstStyle/>
          <a:p>
            <a:r>
              <a:rPr lang="en-US" altLang="zh-CN"/>
              <a:t> </a:t>
            </a:r>
            <a:r>
              <a:rPr lang="zh-CN" altLang="en-US"/>
              <a:t>高速公路隧道监控系统包括：</a:t>
            </a:r>
          </a:p>
          <a:p>
            <a:r>
              <a:rPr lang="zh-CN" altLang="en-US"/>
              <a:t>环境监控</a:t>
            </a:r>
          </a:p>
          <a:p>
            <a:r>
              <a:rPr lang="zh-CN" altLang="en-US"/>
              <a:t>交通控制</a:t>
            </a:r>
          </a:p>
          <a:p>
            <a:r>
              <a:rPr lang="zh-CN" altLang="en-US"/>
              <a:t>视频控制</a:t>
            </a:r>
          </a:p>
          <a:p>
            <a:r>
              <a:rPr lang="zh-CN" altLang="en-US"/>
              <a:t>火灾监控</a:t>
            </a:r>
          </a:p>
          <a:p>
            <a:r>
              <a:rPr lang="zh-CN" altLang="en-US"/>
              <a:t>通风照明</a:t>
            </a:r>
          </a:p>
          <a:p>
            <a:endParaRPr lang="zh-CN" altLang="en-US"/>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28</a:t>
            </a:fld>
            <a:endParaRPr lang="en-US" altLang="zh-C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zh-CN" altLang="en-US"/>
              <a:t>主要硬件组成部分</a:t>
            </a:r>
          </a:p>
        </p:txBody>
      </p:sp>
      <p:sp>
        <p:nvSpPr>
          <p:cNvPr id="119812" name="Rectangle 4"/>
          <p:cNvSpPr>
            <a:spLocks noGrp="1" noChangeArrowheads="1"/>
          </p:cNvSpPr>
          <p:nvPr>
            <p:ph idx="1"/>
          </p:nvPr>
        </p:nvSpPr>
        <p:spPr>
          <a:noFill/>
          <a:ln/>
        </p:spPr>
        <p:txBody>
          <a:bodyPr/>
          <a:lstStyle/>
          <a:p>
            <a:pPr>
              <a:lnSpc>
                <a:spcPct val="90000"/>
              </a:lnSpc>
            </a:pPr>
            <a:r>
              <a:rPr lang="zh-CN" altLang="en-US"/>
              <a:t>可变情报板显示系统</a:t>
            </a:r>
          </a:p>
          <a:p>
            <a:pPr>
              <a:lnSpc>
                <a:spcPct val="90000"/>
              </a:lnSpc>
            </a:pPr>
            <a:r>
              <a:rPr lang="zh-CN" altLang="en-US"/>
              <a:t>通风及照明检测控制子系统 </a:t>
            </a:r>
          </a:p>
          <a:p>
            <a:pPr>
              <a:lnSpc>
                <a:spcPct val="90000"/>
              </a:lnSpc>
            </a:pPr>
            <a:r>
              <a:rPr lang="zh-CN" altLang="en-US"/>
              <a:t>消防子系统 </a:t>
            </a:r>
          </a:p>
          <a:p>
            <a:pPr>
              <a:lnSpc>
                <a:spcPct val="90000"/>
              </a:lnSpc>
            </a:pPr>
            <a:r>
              <a:rPr lang="zh-CN" altLang="en-US"/>
              <a:t>火灾报警系统 </a:t>
            </a:r>
          </a:p>
          <a:p>
            <a:pPr>
              <a:lnSpc>
                <a:spcPct val="90000"/>
              </a:lnSpc>
            </a:pPr>
            <a:r>
              <a:rPr lang="zh-CN" altLang="en-US"/>
              <a:t>闭路电视系统 </a:t>
            </a:r>
          </a:p>
          <a:p>
            <a:pPr>
              <a:lnSpc>
                <a:spcPct val="90000"/>
              </a:lnSpc>
            </a:pPr>
            <a:r>
              <a:rPr lang="zh-CN" altLang="en-US"/>
              <a:t>紧急电话系统 </a:t>
            </a:r>
          </a:p>
          <a:p>
            <a:pPr>
              <a:lnSpc>
                <a:spcPct val="90000"/>
              </a:lnSpc>
            </a:pPr>
            <a:r>
              <a:rPr lang="zh-CN" altLang="en-US"/>
              <a:t>环境监测</a:t>
            </a:r>
            <a:r>
              <a:rPr lang="en-US" altLang="zh-CN"/>
              <a:t>COVI</a:t>
            </a:r>
          </a:p>
          <a:p>
            <a:pPr>
              <a:lnSpc>
                <a:spcPct val="90000"/>
              </a:lnSpc>
            </a:pPr>
            <a:r>
              <a:rPr lang="zh-CN" altLang="en-US"/>
              <a:t>交通控制系统 </a:t>
            </a: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29</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教材和教学内容</a:t>
            </a:r>
            <a:endParaRPr lang="zh-CN" altLang="en-US" dirty="0"/>
          </a:p>
        </p:txBody>
      </p:sp>
      <p:sp>
        <p:nvSpPr>
          <p:cNvPr id="3" name="内容占位符 2"/>
          <p:cNvSpPr>
            <a:spLocks noGrp="1"/>
          </p:cNvSpPr>
          <p:nvPr>
            <p:ph idx="1"/>
          </p:nvPr>
        </p:nvSpPr>
        <p:spPr/>
        <p:txBody>
          <a:bodyPr>
            <a:normAutofit/>
          </a:bodyPr>
          <a:lstStyle/>
          <a:p>
            <a:r>
              <a:rPr lang="zh-CN" altLang="zh-CN" sz="2400" dirty="0">
                <a:solidFill>
                  <a:schemeClr val="tx1"/>
                </a:solidFill>
              </a:rPr>
              <a:t>教材：《微型计算机控制技术》（第</a:t>
            </a:r>
            <a:r>
              <a:rPr lang="en-US" altLang="zh-CN" sz="2400" dirty="0">
                <a:solidFill>
                  <a:schemeClr val="tx1"/>
                </a:solidFill>
              </a:rPr>
              <a:t>3</a:t>
            </a:r>
            <a:r>
              <a:rPr lang="zh-CN" altLang="zh-CN" sz="2400" dirty="0">
                <a:solidFill>
                  <a:schemeClr val="tx1"/>
                </a:solidFill>
              </a:rPr>
              <a:t>版）谢剑英 国防工业出版社</a:t>
            </a:r>
            <a:r>
              <a:rPr lang="en-US" altLang="zh-CN" sz="2400" dirty="0">
                <a:solidFill>
                  <a:schemeClr val="tx1"/>
                </a:solidFill>
              </a:rPr>
              <a:t> </a:t>
            </a:r>
            <a:r>
              <a:rPr lang="en-US" altLang="zh-CN" sz="2400" dirty="0" smtClean="0">
                <a:solidFill>
                  <a:schemeClr val="tx1"/>
                </a:solidFill>
              </a:rPr>
              <a:t> </a:t>
            </a:r>
            <a:endParaRPr lang="zh-CN" altLang="zh-CN" sz="2400" dirty="0">
              <a:solidFill>
                <a:schemeClr val="tx1"/>
              </a:solidFill>
            </a:endParaRPr>
          </a:p>
          <a:p>
            <a:r>
              <a:rPr lang="zh-CN" altLang="en-US" sz="2400" dirty="0" smtClean="0">
                <a:solidFill>
                  <a:schemeClr val="tx1"/>
                </a:solidFill>
              </a:rPr>
              <a:t>教学课时：</a:t>
            </a:r>
            <a:endParaRPr lang="en-US" altLang="zh-CN" sz="2400" dirty="0" smtClean="0">
              <a:solidFill>
                <a:schemeClr val="tx1"/>
              </a:solidFill>
            </a:endParaRPr>
          </a:p>
          <a:p>
            <a:r>
              <a:rPr lang="en-US" altLang="zh-CN" sz="2400" dirty="0" smtClean="0">
                <a:solidFill>
                  <a:schemeClr val="tx1"/>
                </a:solidFill>
              </a:rPr>
              <a:t>40</a:t>
            </a:r>
            <a:r>
              <a:rPr lang="zh-CN" altLang="en-US" sz="2400" dirty="0" smtClean="0">
                <a:solidFill>
                  <a:schemeClr val="tx1"/>
                </a:solidFill>
              </a:rPr>
              <a:t>学时，</a:t>
            </a:r>
            <a:r>
              <a:rPr lang="en-US" altLang="zh-CN" sz="2400" dirty="0" smtClean="0">
                <a:solidFill>
                  <a:schemeClr val="tx1"/>
                </a:solidFill>
              </a:rPr>
              <a:t>32</a:t>
            </a:r>
            <a:r>
              <a:rPr lang="zh-CN" altLang="en-US" sz="2400" dirty="0" smtClean="0">
                <a:solidFill>
                  <a:schemeClr val="tx1"/>
                </a:solidFill>
              </a:rPr>
              <a:t>学时上课，</a:t>
            </a:r>
            <a:r>
              <a:rPr lang="en-US" altLang="zh-CN" sz="2400" dirty="0" smtClean="0">
                <a:solidFill>
                  <a:schemeClr val="tx1"/>
                </a:solidFill>
              </a:rPr>
              <a:t>8</a:t>
            </a:r>
            <a:r>
              <a:rPr lang="zh-CN" altLang="en-US" sz="2400" dirty="0" smtClean="0">
                <a:solidFill>
                  <a:schemeClr val="tx1"/>
                </a:solidFill>
              </a:rPr>
              <a:t>个学时实验</a:t>
            </a:r>
            <a:endParaRPr lang="en-US" altLang="zh-CN" sz="2400" dirty="0" smtClean="0">
              <a:solidFill>
                <a:schemeClr val="tx1"/>
              </a:solidFill>
            </a:endParaRPr>
          </a:p>
          <a:p>
            <a:r>
              <a:rPr lang="zh-CN" altLang="en-US" sz="2400" dirty="0" smtClean="0">
                <a:solidFill>
                  <a:schemeClr val="tx1"/>
                </a:solidFill>
              </a:rPr>
              <a:t>上课周数：</a:t>
            </a:r>
            <a:r>
              <a:rPr lang="en-US" altLang="zh-CN" sz="2400" dirty="0" smtClean="0">
                <a:solidFill>
                  <a:schemeClr val="tx1"/>
                </a:solidFill>
              </a:rPr>
              <a:t>1-10</a:t>
            </a:r>
            <a:r>
              <a:rPr lang="zh-CN" altLang="en-US" sz="2400" dirty="0" smtClean="0">
                <a:solidFill>
                  <a:schemeClr val="tx1"/>
                </a:solidFill>
              </a:rPr>
              <a:t>周</a:t>
            </a:r>
            <a:endParaRPr lang="en-US" altLang="zh-CN" sz="2400" dirty="0" smtClean="0">
              <a:solidFill>
                <a:schemeClr val="tx1"/>
              </a:solidFill>
            </a:endParaRPr>
          </a:p>
          <a:p>
            <a:endParaRPr lang="zh-CN" altLang="en-US" sz="2400" dirty="0">
              <a:solidFill>
                <a:schemeClr val="tx1"/>
              </a:solidFill>
            </a:endParaRPr>
          </a:p>
        </p:txBody>
      </p:sp>
      <p:sp>
        <p:nvSpPr>
          <p:cNvPr id="4" name="灯片编号占位符 3"/>
          <p:cNvSpPr>
            <a:spLocks noGrp="1"/>
          </p:cNvSpPr>
          <p:nvPr>
            <p:ph type="sldNum" sz="quarter" idx="12"/>
          </p:nvPr>
        </p:nvSpPr>
        <p:spPr/>
        <p:txBody>
          <a:bodyPr/>
          <a:lstStyle/>
          <a:p>
            <a:fld id="{7A587149-336A-49A0-874A-52A0FF432782}" type="slidenum">
              <a:rPr lang="en-US" altLang="zh-CN" smtClean="0"/>
              <a:pPr/>
              <a:t>3</a:t>
            </a:fld>
            <a:endParaRPr lang="en-US" altLang="zh-CN"/>
          </a:p>
        </p:txBody>
      </p:sp>
    </p:spTree>
    <p:extLst>
      <p:ext uri="{BB962C8B-B14F-4D97-AF65-F5344CB8AC3E}">
        <p14:creationId xmlns:p14="http://schemas.microsoft.com/office/powerpoint/2010/main" val="168102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zh-CN" altLang="en-US"/>
              <a:t>系统结构（</a:t>
            </a:r>
            <a:r>
              <a:rPr lang="en-US" altLang="zh-CN"/>
              <a:t>1</a:t>
            </a:r>
            <a:r>
              <a:rPr lang="zh-CN" altLang="en-US"/>
              <a:t>）</a:t>
            </a:r>
          </a:p>
        </p:txBody>
      </p:sp>
      <p:sp>
        <p:nvSpPr>
          <p:cNvPr id="120835" name="Rectangle 3"/>
          <p:cNvSpPr>
            <a:spLocks noGrp="1" noChangeArrowheads="1"/>
          </p:cNvSpPr>
          <p:nvPr>
            <p:ph idx="1"/>
          </p:nvPr>
        </p:nvSpPr>
        <p:spPr/>
        <p:txBody>
          <a:bodyPr/>
          <a:lstStyle/>
          <a:p>
            <a:endParaRPr lang="en-US"/>
          </a:p>
        </p:txBody>
      </p:sp>
      <p:pic>
        <p:nvPicPr>
          <p:cNvPr id="120837" name="Picture 5" descr="20073221418436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337300" cy="4367212"/>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30</a:t>
            </a:fld>
            <a:endParaRPr lang="en-US" altLang="zh-C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zh-CN" altLang="en-US"/>
              <a:t>系统结构（</a:t>
            </a:r>
            <a:r>
              <a:rPr lang="en-US" altLang="zh-CN"/>
              <a:t>2</a:t>
            </a:r>
            <a:r>
              <a:rPr lang="zh-CN" altLang="en-US"/>
              <a:t>）</a:t>
            </a:r>
          </a:p>
        </p:txBody>
      </p:sp>
      <p:sp>
        <p:nvSpPr>
          <p:cNvPr id="121859" name="Rectangle 3"/>
          <p:cNvSpPr>
            <a:spLocks noGrp="1" noChangeArrowheads="1"/>
          </p:cNvSpPr>
          <p:nvPr>
            <p:ph idx="1"/>
          </p:nvPr>
        </p:nvSpPr>
        <p:spPr/>
        <p:txBody>
          <a:bodyPr/>
          <a:lstStyle/>
          <a:p>
            <a:endParaRPr lang="en-US"/>
          </a:p>
        </p:txBody>
      </p:sp>
      <p:pic>
        <p:nvPicPr>
          <p:cNvPr id="121861" name="Picture 5" descr="20073221418437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89138"/>
            <a:ext cx="6769100" cy="4098925"/>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31</a:t>
            </a:fld>
            <a:endParaRPr lang="en-US" altLang="zh-C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zh-CN" altLang="en-US"/>
              <a:t>系统结构（</a:t>
            </a:r>
            <a:r>
              <a:rPr lang="en-US" altLang="zh-CN"/>
              <a:t>3</a:t>
            </a:r>
            <a:r>
              <a:rPr lang="zh-CN" altLang="en-US"/>
              <a:t>）</a:t>
            </a:r>
          </a:p>
        </p:txBody>
      </p:sp>
      <p:sp>
        <p:nvSpPr>
          <p:cNvPr id="122883" name="Rectangle 3"/>
          <p:cNvSpPr>
            <a:spLocks noGrp="1" noChangeArrowheads="1"/>
          </p:cNvSpPr>
          <p:nvPr>
            <p:ph idx="1"/>
          </p:nvPr>
        </p:nvSpPr>
        <p:spPr/>
        <p:txBody>
          <a:bodyPr/>
          <a:lstStyle/>
          <a:p>
            <a:endParaRPr lang="en-US"/>
          </a:p>
        </p:txBody>
      </p:sp>
      <p:sp>
        <p:nvSpPr>
          <p:cNvPr id="122885" name="Rectangle 5"/>
          <p:cNvSpPr>
            <a:spLocks noChangeArrowheads="1"/>
          </p:cNvSpPr>
          <p:nvPr/>
        </p:nvSpPr>
        <p:spPr bwMode="auto">
          <a:xfrm>
            <a:off x="0" y="1128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228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313"/>
            <a:ext cx="64801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32</a:t>
            </a:fld>
            <a:endParaRPr lang="en-US" altLang="zh-C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zh-CN"/>
              <a:t>PLC</a:t>
            </a:r>
            <a:r>
              <a:rPr lang="zh-CN" altLang="en-US"/>
              <a:t>监控设备</a:t>
            </a:r>
          </a:p>
        </p:txBody>
      </p:sp>
      <p:pic>
        <p:nvPicPr>
          <p:cNvPr id="123909" name="Picture 5" descr="wireless_01_2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24300" y="1557338"/>
            <a:ext cx="4464050" cy="435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08" name="Picture 4" descr="chuanyi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57338"/>
            <a:ext cx="30940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33</a:t>
            </a:fld>
            <a:endParaRPr lang="en-US" altLang="zh-C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zh-CN" altLang="en-US"/>
              <a:t>公路隧道监控系统的软件</a:t>
            </a:r>
          </a:p>
        </p:txBody>
      </p:sp>
      <p:sp>
        <p:nvSpPr>
          <p:cNvPr id="124931" name="Rectangle 3"/>
          <p:cNvSpPr>
            <a:spLocks noGrp="1" noChangeArrowheads="1"/>
          </p:cNvSpPr>
          <p:nvPr>
            <p:ph idx="1"/>
          </p:nvPr>
        </p:nvSpPr>
        <p:spPr/>
        <p:txBody>
          <a:bodyPr/>
          <a:lstStyle/>
          <a:p>
            <a:r>
              <a:rPr lang="zh-CN" altLang="en-US"/>
              <a:t>可分为两部分：</a:t>
            </a:r>
          </a:p>
          <a:p>
            <a:r>
              <a:rPr lang="zh-CN" altLang="en-US"/>
              <a:t>一部分软件实现网络节点的控制逻辑组态、控制计算、连接现场输入输出点、现场网络管理等功能；</a:t>
            </a:r>
          </a:p>
          <a:p>
            <a:r>
              <a:rPr lang="zh-CN" altLang="en-US"/>
              <a:t>另一部分软件实现监控计算机的监控画面的制做、显示、报警、打印、计算机网络管理等人机界面的功能。 </a:t>
            </a: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34</a:t>
            </a:fld>
            <a:endParaRPr lang="en-US" altLang="zh-C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zh-CN" altLang="en-US"/>
              <a:t>隧道监控图</a:t>
            </a:r>
          </a:p>
        </p:txBody>
      </p:sp>
      <p:sp>
        <p:nvSpPr>
          <p:cNvPr id="112643" name="Rectangle 3"/>
          <p:cNvSpPr>
            <a:spLocks noGrp="1" noChangeArrowheads="1"/>
          </p:cNvSpPr>
          <p:nvPr>
            <p:ph idx="1"/>
          </p:nvPr>
        </p:nvSpPr>
        <p:spPr/>
        <p:txBody>
          <a:bodyPr/>
          <a:lstStyle/>
          <a:p>
            <a:endParaRPr lang="en-US"/>
          </a:p>
        </p:txBody>
      </p:sp>
      <p:pic>
        <p:nvPicPr>
          <p:cNvPr id="112644" name="Picture 4" descr="20070928132415128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351587" cy="4764087"/>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35</a:t>
            </a:fld>
            <a:endParaRPr lang="en-US" altLang="zh-C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zh-CN" altLang="en-US"/>
              <a:t>电话及有线广播图 </a:t>
            </a:r>
          </a:p>
        </p:txBody>
      </p:sp>
      <p:sp>
        <p:nvSpPr>
          <p:cNvPr id="118787" name="Rectangle 3"/>
          <p:cNvSpPr>
            <a:spLocks noGrp="1" noChangeArrowheads="1"/>
          </p:cNvSpPr>
          <p:nvPr>
            <p:ph idx="1"/>
          </p:nvPr>
        </p:nvSpPr>
        <p:spPr/>
        <p:txBody>
          <a:bodyPr/>
          <a:lstStyle/>
          <a:p>
            <a:endParaRPr lang="en-US"/>
          </a:p>
        </p:txBody>
      </p:sp>
      <p:pic>
        <p:nvPicPr>
          <p:cNvPr id="118788" name="Picture 4" descr="2007092813260712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6351587" cy="4764088"/>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36</a:t>
            </a:fld>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本课程的主要内容</a:t>
            </a:r>
          </a:p>
        </p:txBody>
      </p:sp>
      <p:sp>
        <p:nvSpPr>
          <p:cNvPr id="5123" name="Rectangle 3"/>
          <p:cNvSpPr>
            <a:spLocks noGrp="1" noChangeArrowheads="1"/>
          </p:cNvSpPr>
          <p:nvPr>
            <p:ph idx="1"/>
          </p:nvPr>
        </p:nvSpPr>
        <p:spPr>
          <a:xfrm>
            <a:off x="395288" y="1341438"/>
            <a:ext cx="5976937" cy="4924425"/>
          </a:xfrm>
        </p:spPr>
        <p:txBody>
          <a:bodyPr>
            <a:normAutofit/>
          </a:bodyPr>
          <a:lstStyle/>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计算机控制系统的组成和分类；</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计算机控制系统中过程通道的设计方法；</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数字程序控制技术；</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数字</a:t>
            </a:r>
            <a:r>
              <a:rPr lang="en-US" altLang="zh-CN" sz="2000" b="1" dirty="0">
                <a:latin typeface="华文仿宋" panose="02010600040101010101" pitchFamily="2" charset="-122"/>
                <a:ea typeface="华文仿宋" panose="02010600040101010101" pitchFamily="2" charset="-122"/>
              </a:rPr>
              <a:t>PID</a:t>
            </a:r>
            <a:r>
              <a:rPr lang="zh-CN" altLang="en-US" sz="2000" b="1" dirty="0">
                <a:latin typeface="华文仿宋" panose="02010600040101010101" pitchFamily="2" charset="-122"/>
                <a:ea typeface="华文仿宋" panose="02010600040101010101" pitchFamily="2" charset="-122"/>
              </a:rPr>
              <a:t>及其算法；</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直接数字控制及其算法；</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微机控制系统设计</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分布式计算机控制系统；</a:t>
            </a:r>
          </a:p>
          <a:p>
            <a:pPr lvl="1">
              <a:lnSpc>
                <a:spcPct val="150000"/>
              </a:lnSpc>
              <a:spcBef>
                <a:spcPct val="30000"/>
              </a:spcBef>
              <a:buClr>
                <a:schemeClr val="accent5"/>
              </a:buClr>
              <a:buFont typeface="Wingdings" panose="05000000000000000000" pitchFamily="2" charset="2"/>
              <a:buChar char="u"/>
            </a:pPr>
            <a:r>
              <a:rPr lang="zh-CN" altLang="en-US" sz="2000" b="1" dirty="0">
                <a:latin typeface="华文仿宋" panose="02010600040101010101" pitchFamily="2" charset="-122"/>
                <a:ea typeface="华文仿宋" panose="02010600040101010101" pitchFamily="2" charset="-122"/>
              </a:rPr>
              <a:t>现场总线</a:t>
            </a:r>
            <a:r>
              <a:rPr lang="zh-CN" altLang="en-US" sz="2000" b="1" dirty="0" smtClean="0">
                <a:latin typeface="华文仿宋" panose="02010600040101010101" pitchFamily="2" charset="-122"/>
                <a:ea typeface="华文仿宋" panose="02010600040101010101" pitchFamily="2" charset="-122"/>
              </a:rPr>
              <a:t>技术</a:t>
            </a:r>
            <a:endParaRPr lang="zh-CN" altLang="en-US" sz="2000" b="1" dirty="0">
              <a:latin typeface="华文仿宋" panose="02010600040101010101" pitchFamily="2" charset="-122"/>
              <a:ea typeface="华文仿宋" panose="02010600040101010101" pitchFamily="2" charset="-122"/>
            </a:endParaRP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4</a:t>
            </a:fld>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实验内容</a:t>
            </a:r>
            <a:endParaRPr lang="zh-CN" altLang="en-US" dirty="0"/>
          </a:p>
        </p:txBody>
      </p:sp>
      <p:sp>
        <p:nvSpPr>
          <p:cNvPr id="4" name="灯片编号占位符 3"/>
          <p:cNvSpPr>
            <a:spLocks noGrp="1"/>
          </p:cNvSpPr>
          <p:nvPr>
            <p:ph type="sldNum" sz="quarter" idx="12"/>
          </p:nvPr>
        </p:nvSpPr>
        <p:spPr/>
        <p:txBody>
          <a:bodyPr/>
          <a:lstStyle/>
          <a:p>
            <a:fld id="{7A587149-336A-49A0-874A-52A0FF432782}" type="slidenum">
              <a:rPr lang="en-US" altLang="zh-CN" smtClean="0"/>
              <a:pPr/>
              <a:t>5</a:t>
            </a:fld>
            <a:endParaRPr lang="en-US" altLang="zh-CN"/>
          </a:p>
        </p:txBody>
      </p:sp>
      <p:sp>
        <p:nvSpPr>
          <p:cNvPr id="8" name="内容占位符 7"/>
          <p:cNvSpPr>
            <a:spLocks noGrp="1"/>
          </p:cNvSpPr>
          <p:nvPr>
            <p:ph idx="1"/>
          </p:nvPr>
        </p:nvSpPr>
        <p:spPr/>
        <p:txBody>
          <a:bodyPr>
            <a:normAutofit/>
          </a:bodyPr>
          <a:lstStyle/>
          <a:p>
            <a:pPr marL="0" indent="0">
              <a:buNone/>
            </a:pPr>
            <a:r>
              <a:rPr lang="zh-CN" altLang="en-US" sz="3600" dirty="0" smtClean="0">
                <a:solidFill>
                  <a:schemeClr val="tx1"/>
                </a:solidFill>
              </a:rPr>
              <a:t>综合性实验</a:t>
            </a:r>
            <a:endParaRPr lang="en-US" altLang="zh-CN" sz="3600" dirty="0" smtClean="0">
              <a:solidFill>
                <a:schemeClr val="tx1"/>
              </a:solidFill>
            </a:endParaRPr>
          </a:p>
          <a:p>
            <a:r>
              <a:rPr lang="zh-CN" altLang="zh-CN" sz="3600" dirty="0" smtClean="0">
                <a:solidFill>
                  <a:schemeClr val="tx1"/>
                </a:solidFill>
              </a:rPr>
              <a:t>数字</a:t>
            </a:r>
            <a:r>
              <a:rPr lang="en-US" altLang="zh-CN" sz="3600" dirty="0">
                <a:solidFill>
                  <a:schemeClr val="tx1"/>
                </a:solidFill>
              </a:rPr>
              <a:t>PID</a:t>
            </a:r>
            <a:r>
              <a:rPr lang="zh-CN" altLang="zh-CN" sz="3600" dirty="0">
                <a:solidFill>
                  <a:schemeClr val="tx1"/>
                </a:solidFill>
              </a:rPr>
              <a:t>控制</a:t>
            </a:r>
            <a:r>
              <a:rPr lang="zh-CN" altLang="zh-CN" sz="3600" dirty="0" smtClean="0">
                <a:solidFill>
                  <a:schemeClr val="tx1"/>
                </a:solidFill>
              </a:rPr>
              <a:t>实验</a:t>
            </a:r>
            <a:r>
              <a:rPr lang="zh-CN" altLang="en-US" sz="3600" dirty="0" smtClean="0">
                <a:solidFill>
                  <a:schemeClr val="tx1"/>
                </a:solidFill>
              </a:rPr>
              <a:t>（</a:t>
            </a:r>
            <a:r>
              <a:rPr lang="en-US" altLang="zh-CN" sz="3600" dirty="0" smtClean="0">
                <a:solidFill>
                  <a:schemeClr val="tx1"/>
                </a:solidFill>
              </a:rPr>
              <a:t>4</a:t>
            </a:r>
            <a:r>
              <a:rPr lang="zh-CN" altLang="en-US" sz="3600" dirty="0" smtClean="0">
                <a:solidFill>
                  <a:schemeClr val="tx1"/>
                </a:solidFill>
              </a:rPr>
              <a:t>学时）</a:t>
            </a:r>
            <a:endParaRPr lang="en-US" altLang="zh-CN" sz="3600" dirty="0" smtClean="0">
              <a:solidFill>
                <a:schemeClr val="tx1"/>
              </a:solidFill>
            </a:endParaRPr>
          </a:p>
          <a:p>
            <a:r>
              <a:rPr lang="zh-CN" altLang="zh-CN" sz="3600" dirty="0">
                <a:solidFill>
                  <a:schemeClr val="tx1"/>
                </a:solidFill>
              </a:rPr>
              <a:t>最少拍</a:t>
            </a:r>
            <a:r>
              <a:rPr lang="zh-CN" altLang="zh-CN" sz="3600" dirty="0" smtClean="0">
                <a:solidFill>
                  <a:schemeClr val="tx1"/>
                </a:solidFill>
              </a:rPr>
              <a:t>控制系统</a:t>
            </a:r>
            <a:r>
              <a:rPr lang="zh-CN" altLang="en-US" sz="3600" dirty="0" smtClean="0">
                <a:solidFill>
                  <a:schemeClr val="tx1"/>
                </a:solidFill>
              </a:rPr>
              <a:t>（</a:t>
            </a:r>
            <a:r>
              <a:rPr lang="en-US" altLang="zh-CN" sz="3600" dirty="0" smtClean="0">
                <a:solidFill>
                  <a:schemeClr val="tx1"/>
                </a:solidFill>
              </a:rPr>
              <a:t>4</a:t>
            </a:r>
            <a:r>
              <a:rPr lang="zh-CN" altLang="en-US" sz="3600" dirty="0" smtClean="0">
                <a:solidFill>
                  <a:schemeClr val="tx1"/>
                </a:solidFill>
              </a:rPr>
              <a:t>学时）</a:t>
            </a:r>
            <a:endParaRPr lang="zh-CN" altLang="en-US" sz="3600" dirty="0">
              <a:solidFill>
                <a:schemeClr val="tx1"/>
              </a:solidFill>
            </a:endParaRPr>
          </a:p>
        </p:txBody>
      </p:sp>
    </p:spTree>
    <p:extLst>
      <p:ext uri="{BB962C8B-B14F-4D97-AF65-F5344CB8AC3E}">
        <p14:creationId xmlns:p14="http://schemas.microsoft.com/office/powerpoint/2010/main" val="185576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23528" y="225160"/>
            <a:ext cx="8229600" cy="1143000"/>
          </a:xfrm>
        </p:spPr>
        <p:txBody>
          <a:bodyPr/>
          <a:lstStyle/>
          <a:p>
            <a:r>
              <a:rPr lang="zh-CN" altLang="en-US" dirty="0"/>
              <a:t>第一章 计算机控制系统概述</a:t>
            </a:r>
          </a:p>
        </p:txBody>
      </p:sp>
      <p:sp>
        <p:nvSpPr>
          <p:cNvPr id="114691" name="Rectangle 3"/>
          <p:cNvSpPr>
            <a:spLocks noGrp="1" noChangeArrowheads="1"/>
          </p:cNvSpPr>
          <p:nvPr>
            <p:ph idx="1"/>
          </p:nvPr>
        </p:nvSpPr>
        <p:spPr/>
        <p:txBody>
          <a:bodyPr/>
          <a:lstStyle/>
          <a:p>
            <a:r>
              <a:rPr lang="zh-CN" altLang="en-US" sz="2800" b="1" dirty="0"/>
              <a:t>计算机控制的概念</a:t>
            </a:r>
          </a:p>
          <a:p>
            <a:r>
              <a:rPr lang="zh-CN" altLang="en-US" sz="2800" b="1" dirty="0"/>
              <a:t>计算机控制系统的组成</a:t>
            </a:r>
          </a:p>
          <a:p>
            <a:r>
              <a:rPr lang="zh-CN" altLang="en-US" sz="2800" b="1" dirty="0"/>
              <a:t>计算机控制系统的典型形式</a:t>
            </a:r>
          </a:p>
          <a:p>
            <a:r>
              <a:rPr lang="zh-CN" altLang="en-US" sz="2800" b="1" dirty="0"/>
              <a:t>计算机控制系统的控制规律</a:t>
            </a:r>
          </a:p>
        </p:txBody>
      </p:sp>
      <p:sp>
        <p:nvSpPr>
          <p:cNvPr id="2" name="灯片编号占位符 1"/>
          <p:cNvSpPr>
            <a:spLocks noGrp="1"/>
          </p:cNvSpPr>
          <p:nvPr>
            <p:ph type="sldNum" sz="quarter" idx="12"/>
          </p:nvPr>
        </p:nvSpPr>
        <p:spPr/>
        <p:txBody>
          <a:bodyPr/>
          <a:lstStyle/>
          <a:p>
            <a:fld id="{7A587149-336A-49A0-874A-52A0FF432782}" type="slidenum">
              <a:rPr lang="en-US" altLang="zh-CN" smtClean="0"/>
              <a:pPr/>
              <a:t>6</a:t>
            </a:fld>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计算机控制的概念（</a:t>
            </a:r>
            <a:r>
              <a:rPr lang="en-US" altLang="zh-CN">
                <a:solidFill>
                  <a:schemeClr val="tx1"/>
                </a:solidFill>
              </a:rPr>
              <a:t>1</a:t>
            </a:r>
            <a:r>
              <a:rPr lang="zh-CN" altLang="en-US">
                <a:solidFill>
                  <a:schemeClr val="tx1"/>
                </a:solidFill>
              </a:rPr>
              <a:t>）</a:t>
            </a:r>
          </a:p>
        </p:txBody>
      </p:sp>
      <p:sp>
        <p:nvSpPr>
          <p:cNvPr id="7171" name="Rectangle 3"/>
          <p:cNvSpPr>
            <a:spLocks noGrp="1" noChangeArrowheads="1"/>
          </p:cNvSpPr>
          <p:nvPr>
            <p:ph idx="1"/>
          </p:nvPr>
        </p:nvSpPr>
        <p:spPr/>
        <p:txBody>
          <a:bodyPr/>
          <a:lstStyle/>
          <a:p>
            <a:pPr>
              <a:lnSpc>
                <a:spcPct val="120000"/>
              </a:lnSpc>
            </a:pPr>
            <a:r>
              <a:rPr lang="zh-CN" altLang="en-US" sz="2400" dirty="0">
                <a:solidFill>
                  <a:schemeClr val="tx1"/>
                </a:solidFill>
              </a:rPr>
              <a:t>计算机控制系统就是利用计算机来实现生产过程自动控制的系统。计算机控制系统由</a:t>
            </a:r>
            <a:r>
              <a:rPr lang="zh-CN" altLang="en-US" sz="2400" b="1" dirty="0">
                <a:solidFill>
                  <a:srgbClr val="FF0000"/>
                </a:solidFill>
              </a:rPr>
              <a:t>计算机本体</a:t>
            </a:r>
            <a:r>
              <a:rPr lang="zh-CN" altLang="en-US" sz="2400" dirty="0">
                <a:solidFill>
                  <a:schemeClr val="tx1"/>
                </a:solidFill>
              </a:rPr>
              <a:t>（包括硬件、软件和网络结构）和</a:t>
            </a:r>
            <a:r>
              <a:rPr lang="zh-CN" altLang="en-US" sz="2400" b="1" dirty="0">
                <a:solidFill>
                  <a:srgbClr val="FF0000"/>
                </a:solidFill>
              </a:rPr>
              <a:t>受控对象</a:t>
            </a:r>
            <a:r>
              <a:rPr lang="zh-CN" altLang="en-US" sz="2400" dirty="0">
                <a:solidFill>
                  <a:schemeClr val="tx1"/>
                </a:solidFill>
              </a:rPr>
              <a:t>两大部分组成。下图是一个典型的按偏差进行控制的计算机控制系统。</a:t>
            </a:r>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16338"/>
            <a:ext cx="62658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7</a:t>
            </a:fld>
            <a:endParaRPr lang="en-US" alt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a:solidFill>
              <a:schemeClr val="accent2"/>
            </a:solidFill>
            <a:miter lim="800000"/>
            <a:headEnd/>
            <a:tailEnd/>
          </a:ln>
        </p:spPr>
        <p:txBody>
          <a:bodyPr/>
          <a:lstStyle/>
          <a:p>
            <a:r>
              <a:rPr lang="zh-CN" altLang="en-US">
                <a:solidFill>
                  <a:schemeClr val="tx1"/>
                </a:solidFill>
              </a:rPr>
              <a:t>计算机控制系统的概念（</a:t>
            </a:r>
            <a:r>
              <a:rPr lang="en-US" altLang="zh-CN">
                <a:solidFill>
                  <a:schemeClr val="tx1"/>
                </a:solidFill>
              </a:rPr>
              <a:t>2</a:t>
            </a:r>
            <a:r>
              <a:rPr lang="zh-CN" altLang="en-US">
                <a:solidFill>
                  <a:schemeClr val="tx1"/>
                </a:solidFill>
              </a:rPr>
              <a:t>）</a:t>
            </a:r>
          </a:p>
        </p:txBody>
      </p:sp>
      <p:sp>
        <p:nvSpPr>
          <p:cNvPr id="137219" name="Rectangle 3"/>
          <p:cNvSpPr>
            <a:spLocks noGrp="1" noChangeArrowheads="1"/>
          </p:cNvSpPr>
          <p:nvPr>
            <p:ph idx="1"/>
          </p:nvPr>
        </p:nvSpPr>
        <p:spPr>
          <a:xfrm>
            <a:off x="323850" y="1484313"/>
            <a:ext cx="8229600" cy="1439862"/>
          </a:xfrm>
        </p:spPr>
        <p:txBody>
          <a:bodyPr>
            <a:noAutofit/>
          </a:bodyPr>
          <a:lstStyle/>
          <a:p>
            <a:pPr>
              <a:lnSpc>
                <a:spcPct val="100000"/>
              </a:lnSpc>
            </a:pPr>
            <a:r>
              <a:rPr lang="zh-CN" altLang="en-US" sz="2400" dirty="0">
                <a:solidFill>
                  <a:schemeClr val="tx1"/>
                </a:solidFill>
              </a:rPr>
              <a:t>在结构上可分为开环系统和闭环系统两种</a:t>
            </a:r>
          </a:p>
          <a:p>
            <a:pPr>
              <a:lnSpc>
                <a:spcPct val="100000"/>
              </a:lnSpc>
              <a:buFont typeface="Wingdings" pitchFamily="2" charset="2"/>
              <a:buNone/>
            </a:pPr>
            <a:r>
              <a:rPr lang="zh-CN" altLang="en-US" sz="2400" dirty="0">
                <a:solidFill>
                  <a:schemeClr val="tx1"/>
                </a:solidFill>
              </a:rPr>
              <a:t>         </a:t>
            </a:r>
            <a:r>
              <a:rPr lang="zh-CN" altLang="en-US" sz="2400" dirty="0">
                <a:solidFill>
                  <a:schemeClr val="tx1"/>
                </a:solidFill>
                <a:latin typeface="宋体" pitchFamily="2" charset="-122"/>
              </a:rPr>
              <a:t>◆</a:t>
            </a:r>
            <a:r>
              <a:rPr lang="zh-CN" altLang="en-US" sz="2400" dirty="0">
                <a:solidFill>
                  <a:schemeClr val="tx1"/>
                </a:solidFill>
              </a:rPr>
              <a:t>  开环：结构简单，性能较差</a:t>
            </a:r>
          </a:p>
          <a:p>
            <a:pPr>
              <a:lnSpc>
                <a:spcPct val="100000"/>
              </a:lnSpc>
              <a:buFont typeface="Wingdings" pitchFamily="2" charset="2"/>
              <a:buNone/>
            </a:pPr>
            <a:r>
              <a:rPr lang="zh-CN" altLang="en-US" sz="2400" dirty="0">
                <a:solidFill>
                  <a:schemeClr val="tx1"/>
                </a:solidFill>
              </a:rPr>
              <a:t>         </a:t>
            </a:r>
            <a:r>
              <a:rPr lang="zh-CN" altLang="en-US" sz="2400" dirty="0">
                <a:solidFill>
                  <a:schemeClr val="tx1"/>
                </a:solidFill>
                <a:latin typeface="宋体" pitchFamily="2" charset="-122"/>
              </a:rPr>
              <a:t>◆</a:t>
            </a:r>
            <a:r>
              <a:rPr lang="zh-CN" altLang="en-US" sz="2400" dirty="0">
                <a:solidFill>
                  <a:schemeClr val="tx1"/>
                </a:solidFill>
              </a:rPr>
              <a:t>  闭环：需要控制对象的反馈信号</a:t>
            </a:r>
          </a:p>
        </p:txBody>
      </p:sp>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16" y="3140968"/>
            <a:ext cx="79216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7A587149-336A-49A0-874A-52A0FF432782}" type="slidenum">
              <a:rPr lang="en-US" altLang="zh-CN" smtClean="0"/>
              <a:pPr/>
              <a:t>8</a:t>
            </a:fld>
            <a:endParaRPr lang="en-US"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765720" y="1700808"/>
            <a:ext cx="7620000" cy="4537075"/>
          </a:xfrm>
        </p:spPr>
        <p:txBody>
          <a:bodyPr>
            <a:normAutofit lnSpcReduction="10000"/>
          </a:bodyPr>
          <a:lstStyle/>
          <a:p>
            <a:pPr>
              <a:lnSpc>
                <a:spcPct val="90000"/>
              </a:lnSpc>
            </a:pPr>
            <a:r>
              <a:rPr lang="zh-CN" altLang="en-US" sz="2800" b="1" dirty="0">
                <a:ea typeface="楷体_GB2312" pitchFamily="49" charset="-122"/>
              </a:rPr>
              <a:t>计算机控制系统的信号形式</a:t>
            </a:r>
          </a:p>
          <a:p>
            <a:pPr>
              <a:lnSpc>
                <a:spcPct val="90000"/>
              </a:lnSpc>
            </a:pPr>
            <a:endParaRPr lang="zh-CN" altLang="en-US" b="1" dirty="0">
              <a:ea typeface="楷体_GB2312" pitchFamily="49" charset="-122"/>
            </a:endParaRPr>
          </a:p>
          <a:p>
            <a:pPr>
              <a:lnSpc>
                <a:spcPct val="90000"/>
              </a:lnSpc>
            </a:pPr>
            <a:endParaRPr lang="zh-CN" altLang="en-US" b="1" dirty="0">
              <a:ea typeface="楷体_GB2312" pitchFamily="49" charset="-122"/>
            </a:endParaRPr>
          </a:p>
          <a:p>
            <a:pPr>
              <a:lnSpc>
                <a:spcPct val="90000"/>
              </a:lnSpc>
            </a:pPr>
            <a:endParaRPr lang="zh-CN" altLang="en-US" sz="2800" b="1" dirty="0">
              <a:ea typeface="楷体_GB2312" pitchFamily="49" charset="-122"/>
            </a:endParaRPr>
          </a:p>
          <a:p>
            <a:pPr>
              <a:lnSpc>
                <a:spcPct val="90000"/>
              </a:lnSpc>
            </a:pPr>
            <a:r>
              <a:rPr lang="zh-CN" altLang="en-US" sz="2800" b="1" dirty="0">
                <a:ea typeface="楷体_GB2312" pitchFamily="49" charset="-122"/>
              </a:rPr>
              <a:t>连续模拟信号</a:t>
            </a:r>
            <a:r>
              <a:rPr lang="en-US" altLang="zh-CN" sz="2800" b="1" dirty="0">
                <a:ea typeface="楷体_GB2312" pitchFamily="49" charset="-122"/>
              </a:rPr>
              <a:t>:</a:t>
            </a:r>
            <a:r>
              <a:rPr lang="zh-CN" altLang="en-US" sz="2400" b="1" dirty="0">
                <a:ea typeface="楷体_GB2312" pitchFamily="49" charset="-122"/>
              </a:rPr>
              <a:t>时间与幅值上均连续，如 </a:t>
            </a:r>
            <a:r>
              <a:rPr lang="en-US" altLang="zh-CN" sz="2400" b="1" i="1" dirty="0">
                <a:ea typeface="楷体_GB2312" pitchFamily="49" charset="-122"/>
              </a:rPr>
              <a:t>y(t)</a:t>
            </a:r>
            <a:r>
              <a:rPr lang="zh-CN" altLang="en-US" sz="2400" b="1" i="1" dirty="0">
                <a:ea typeface="楷体_GB2312" pitchFamily="49" charset="-122"/>
              </a:rPr>
              <a:t>、</a:t>
            </a:r>
            <a:r>
              <a:rPr lang="en-US" altLang="zh-CN" sz="2400" b="1" i="1" dirty="0">
                <a:ea typeface="楷体_GB2312" pitchFamily="49" charset="-122"/>
              </a:rPr>
              <a:t>u(t)</a:t>
            </a:r>
            <a:endParaRPr lang="en-US" altLang="zh-CN" sz="2800" b="1" i="1" dirty="0">
              <a:ea typeface="楷体_GB2312" pitchFamily="49" charset="-122"/>
            </a:endParaRPr>
          </a:p>
          <a:p>
            <a:pPr>
              <a:lnSpc>
                <a:spcPct val="90000"/>
              </a:lnSpc>
            </a:pPr>
            <a:r>
              <a:rPr lang="zh-CN" altLang="en-US" sz="2800" b="1" dirty="0">
                <a:ea typeface="楷体_GB2312" pitchFamily="49" charset="-122"/>
              </a:rPr>
              <a:t>离散模拟信号</a:t>
            </a:r>
            <a:r>
              <a:rPr lang="en-US" altLang="zh-CN" sz="2800" b="1" dirty="0">
                <a:ea typeface="楷体_GB2312" pitchFamily="49" charset="-122"/>
              </a:rPr>
              <a:t>:</a:t>
            </a:r>
            <a:r>
              <a:rPr lang="zh-CN" altLang="en-US" sz="2400" b="1" dirty="0">
                <a:ea typeface="楷体_GB2312" pitchFamily="49" charset="-122"/>
              </a:rPr>
              <a:t>时间是离散的，幅值上连续，如</a:t>
            </a:r>
            <a:r>
              <a:rPr lang="en-US" altLang="zh-CN" sz="2400" b="1" i="1" dirty="0">
                <a:ea typeface="楷体_GB2312" pitchFamily="49" charset="-122"/>
              </a:rPr>
              <a:t>y</a:t>
            </a:r>
            <a:r>
              <a:rPr lang="en-US" altLang="zh-CN" sz="2400" b="1" i="1" baseline="30000" dirty="0">
                <a:ea typeface="楷体_GB2312" pitchFamily="49" charset="-122"/>
              </a:rPr>
              <a:t>*</a:t>
            </a:r>
            <a:r>
              <a:rPr lang="en-US" altLang="zh-CN" sz="2400" b="1" i="1" dirty="0">
                <a:ea typeface="楷体_GB2312" pitchFamily="49" charset="-122"/>
              </a:rPr>
              <a:t>(t)</a:t>
            </a:r>
            <a:r>
              <a:rPr lang="zh-CN" altLang="en-US" sz="2400" b="1" i="1" dirty="0">
                <a:ea typeface="楷体_GB2312" pitchFamily="49" charset="-122"/>
              </a:rPr>
              <a:t>、</a:t>
            </a:r>
            <a:r>
              <a:rPr lang="en-US" altLang="zh-CN" sz="2400" b="1" i="1" dirty="0">
                <a:ea typeface="楷体_GB2312" pitchFamily="49" charset="-122"/>
              </a:rPr>
              <a:t>u</a:t>
            </a:r>
            <a:r>
              <a:rPr lang="en-US" altLang="zh-CN" sz="2400" b="1" i="1" baseline="30000" dirty="0">
                <a:ea typeface="楷体_GB2312" pitchFamily="49" charset="-122"/>
              </a:rPr>
              <a:t>*</a:t>
            </a:r>
            <a:r>
              <a:rPr lang="en-US" altLang="zh-CN" sz="2400" b="1" i="1" dirty="0">
                <a:ea typeface="楷体_GB2312" pitchFamily="49" charset="-122"/>
              </a:rPr>
              <a:t>(t)</a:t>
            </a:r>
            <a:endParaRPr lang="en-US" altLang="zh-CN" sz="2800" b="1" dirty="0">
              <a:ea typeface="楷体_GB2312" pitchFamily="49" charset="-122"/>
            </a:endParaRPr>
          </a:p>
          <a:p>
            <a:pPr>
              <a:lnSpc>
                <a:spcPct val="90000"/>
              </a:lnSpc>
            </a:pPr>
            <a:r>
              <a:rPr lang="zh-CN" altLang="en-US" sz="2800" b="1" dirty="0">
                <a:ea typeface="楷体_GB2312" pitchFamily="49" charset="-122"/>
              </a:rPr>
              <a:t>离散数字信号</a:t>
            </a:r>
            <a:r>
              <a:rPr lang="en-US" altLang="zh-CN" sz="2800" b="1" dirty="0">
                <a:ea typeface="楷体_GB2312" pitchFamily="49" charset="-122"/>
              </a:rPr>
              <a:t>:</a:t>
            </a:r>
            <a:r>
              <a:rPr lang="zh-CN" altLang="en-US" sz="2400" b="1" dirty="0">
                <a:ea typeface="楷体_GB2312" pitchFamily="49" charset="-122"/>
              </a:rPr>
              <a:t>时间离散的，幅值为数字量，如</a:t>
            </a:r>
            <a:r>
              <a:rPr lang="en-US" altLang="zh-CN" sz="2400" b="1" i="1" dirty="0">
                <a:ea typeface="楷体_GB2312" pitchFamily="49" charset="-122"/>
              </a:rPr>
              <a:t>y(</a:t>
            </a:r>
            <a:r>
              <a:rPr lang="en-US" altLang="zh-CN" sz="2400" b="1" i="1" dirty="0" err="1">
                <a:ea typeface="楷体_GB2312" pitchFamily="49" charset="-122"/>
              </a:rPr>
              <a:t>kT</a:t>
            </a:r>
            <a:r>
              <a:rPr lang="en-US" altLang="zh-CN" sz="2400" b="1" i="1" dirty="0">
                <a:ea typeface="楷体_GB2312" pitchFamily="49" charset="-122"/>
              </a:rPr>
              <a:t>)</a:t>
            </a:r>
            <a:r>
              <a:rPr lang="zh-CN" altLang="en-US" sz="2400" b="1" i="1" dirty="0">
                <a:ea typeface="楷体_GB2312" pitchFamily="49" charset="-122"/>
              </a:rPr>
              <a:t>、</a:t>
            </a:r>
            <a:r>
              <a:rPr lang="en-US" altLang="zh-CN" sz="2400" b="1" i="1" dirty="0">
                <a:ea typeface="楷体_GB2312" pitchFamily="49" charset="-122"/>
              </a:rPr>
              <a:t>u(</a:t>
            </a:r>
            <a:r>
              <a:rPr lang="en-US" altLang="zh-CN" sz="2400" b="1" i="1" dirty="0" err="1">
                <a:ea typeface="楷体_GB2312" pitchFamily="49" charset="-122"/>
              </a:rPr>
              <a:t>kT</a:t>
            </a:r>
            <a:r>
              <a:rPr lang="en-US" altLang="zh-CN" sz="2400" b="1" i="1" dirty="0">
                <a:ea typeface="楷体_GB2312" pitchFamily="49" charset="-122"/>
              </a:rPr>
              <a:t>)</a:t>
            </a:r>
          </a:p>
        </p:txBody>
      </p:sp>
      <p:sp>
        <p:nvSpPr>
          <p:cNvPr id="116741" name="Line 5"/>
          <p:cNvSpPr>
            <a:spLocks noChangeShapeType="1"/>
          </p:cNvSpPr>
          <p:nvPr/>
        </p:nvSpPr>
        <p:spPr bwMode="auto">
          <a:xfrm>
            <a:off x="917327" y="3102570"/>
            <a:ext cx="517525"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Text Box 6"/>
          <p:cNvSpPr txBox="1">
            <a:spLocks noChangeArrowheads="1"/>
          </p:cNvSpPr>
          <p:nvPr/>
        </p:nvSpPr>
        <p:spPr bwMode="auto">
          <a:xfrm>
            <a:off x="1434852" y="2873970"/>
            <a:ext cx="960437"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zh-CN" altLang="en-US" b="1">
                <a:solidFill>
                  <a:srgbClr val="3333CC"/>
                </a:solidFill>
                <a:latin typeface="Times New Roman" pitchFamily="18" charset="0"/>
              </a:rPr>
              <a:t>采样器</a:t>
            </a:r>
          </a:p>
        </p:txBody>
      </p:sp>
      <p:sp>
        <p:nvSpPr>
          <p:cNvPr id="116743" name="Line 7"/>
          <p:cNvSpPr>
            <a:spLocks noChangeShapeType="1"/>
          </p:cNvSpPr>
          <p:nvPr/>
        </p:nvSpPr>
        <p:spPr bwMode="auto">
          <a:xfrm>
            <a:off x="2395289" y="3102570"/>
            <a:ext cx="517525"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4" name="Text Box 8"/>
          <p:cNvSpPr txBox="1">
            <a:spLocks noChangeArrowheads="1"/>
          </p:cNvSpPr>
          <p:nvPr/>
        </p:nvSpPr>
        <p:spPr bwMode="auto">
          <a:xfrm>
            <a:off x="2912814" y="2873970"/>
            <a:ext cx="665163"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zh-CN">
                <a:solidFill>
                  <a:srgbClr val="3333CC"/>
                </a:solidFill>
                <a:latin typeface="Times New Roman" pitchFamily="18" charset="0"/>
              </a:rPr>
              <a:t> </a:t>
            </a:r>
            <a:r>
              <a:rPr kumimoji="1" lang="en-US" altLang="zh-CN" b="1">
                <a:solidFill>
                  <a:srgbClr val="3333CC"/>
                </a:solidFill>
                <a:latin typeface="Times New Roman" pitchFamily="18" charset="0"/>
              </a:rPr>
              <a:t>A/D</a:t>
            </a:r>
            <a:endParaRPr kumimoji="1" lang="en-US" altLang="zh-CN">
              <a:solidFill>
                <a:srgbClr val="3333CC"/>
              </a:solidFill>
              <a:latin typeface="Times New Roman" pitchFamily="18" charset="0"/>
            </a:endParaRPr>
          </a:p>
        </p:txBody>
      </p:sp>
      <p:sp>
        <p:nvSpPr>
          <p:cNvPr id="116745" name="Line 9"/>
          <p:cNvSpPr>
            <a:spLocks noChangeShapeType="1"/>
          </p:cNvSpPr>
          <p:nvPr/>
        </p:nvSpPr>
        <p:spPr bwMode="auto">
          <a:xfrm>
            <a:off x="3577977" y="3102570"/>
            <a:ext cx="517525"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Text Box 10"/>
          <p:cNvSpPr txBox="1">
            <a:spLocks noChangeArrowheads="1"/>
          </p:cNvSpPr>
          <p:nvPr/>
        </p:nvSpPr>
        <p:spPr bwMode="auto">
          <a:xfrm>
            <a:off x="4095502" y="2873970"/>
            <a:ext cx="960437"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zh-CN" altLang="en-US" b="1">
                <a:solidFill>
                  <a:srgbClr val="3333CC"/>
                </a:solidFill>
                <a:latin typeface="Times New Roman" pitchFamily="18" charset="0"/>
              </a:rPr>
              <a:t>计算机</a:t>
            </a:r>
            <a:endParaRPr kumimoji="1" lang="zh-CN" altLang="en-US">
              <a:solidFill>
                <a:srgbClr val="3333CC"/>
              </a:solidFill>
              <a:latin typeface="Times New Roman" pitchFamily="18" charset="0"/>
            </a:endParaRPr>
          </a:p>
        </p:txBody>
      </p:sp>
      <p:sp>
        <p:nvSpPr>
          <p:cNvPr id="116747" name="Text Box 11"/>
          <p:cNvSpPr txBox="1">
            <a:spLocks noChangeArrowheads="1"/>
          </p:cNvSpPr>
          <p:nvPr/>
        </p:nvSpPr>
        <p:spPr bwMode="auto">
          <a:xfrm>
            <a:off x="5500439" y="2873970"/>
            <a:ext cx="665163"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zh-CN">
                <a:solidFill>
                  <a:srgbClr val="3333CC"/>
                </a:solidFill>
                <a:latin typeface="Times New Roman" pitchFamily="18" charset="0"/>
              </a:rPr>
              <a:t> </a:t>
            </a:r>
            <a:r>
              <a:rPr kumimoji="1" lang="en-US" altLang="zh-CN" b="1">
                <a:solidFill>
                  <a:srgbClr val="3333CC"/>
                </a:solidFill>
                <a:latin typeface="Times New Roman" pitchFamily="18" charset="0"/>
              </a:rPr>
              <a:t>A/D</a:t>
            </a:r>
            <a:endParaRPr kumimoji="1" lang="en-US" altLang="zh-CN">
              <a:solidFill>
                <a:srgbClr val="3333CC"/>
              </a:solidFill>
              <a:latin typeface="Times New Roman" pitchFamily="18" charset="0"/>
            </a:endParaRPr>
          </a:p>
        </p:txBody>
      </p:sp>
      <p:sp>
        <p:nvSpPr>
          <p:cNvPr id="116748" name="Line 12"/>
          <p:cNvSpPr>
            <a:spLocks noChangeShapeType="1"/>
          </p:cNvSpPr>
          <p:nvPr/>
        </p:nvSpPr>
        <p:spPr bwMode="auto">
          <a:xfrm>
            <a:off x="5055939" y="3102570"/>
            <a:ext cx="444500"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9" name="Line 13"/>
          <p:cNvSpPr>
            <a:spLocks noChangeShapeType="1"/>
          </p:cNvSpPr>
          <p:nvPr/>
        </p:nvSpPr>
        <p:spPr bwMode="auto">
          <a:xfrm>
            <a:off x="6165602" y="3102570"/>
            <a:ext cx="442912"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0" name="Text Box 14"/>
          <p:cNvSpPr txBox="1">
            <a:spLocks noChangeArrowheads="1"/>
          </p:cNvSpPr>
          <p:nvPr/>
        </p:nvSpPr>
        <p:spPr bwMode="auto">
          <a:xfrm>
            <a:off x="6608514" y="2873970"/>
            <a:ext cx="960438"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zh-CN" altLang="en-US" b="1">
                <a:solidFill>
                  <a:srgbClr val="3333CC"/>
                </a:solidFill>
                <a:latin typeface="Times New Roman" pitchFamily="18" charset="0"/>
              </a:rPr>
              <a:t>保持器</a:t>
            </a:r>
            <a:endParaRPr kumimoji="1" lang="zh-CN" altLang="en-US">
              <a:solidFill>
                <a:srgbClr val="3333CC"/>
              </a:solidFill>
              <a:latin typeface="Times New Roman" pitchFamily="18" charset="0"/>
            </a:endParaRPr>
          </a:p>
        </p:txBody>
      </p:sp>
      <p:sp>
        <p:nvSpPr>
          <p:cNvPr id="116751" name="Line 15"/>
          <p:cNvSpPr>
            <a:spLocks noChangeShapeType="1"/>
          </p:cNvSpPr>
          <p:nvPr/>
        </p:nvSpPr>
        <p:spPr bwMode="auto">
          <a:xfrm>
            <a:off x="7568952" y="3102570"/>
            <a:ext cx="444500"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2" name="Text Box 16"/>
          <p:cNvSpPr txBox="1">
            <a:spLocks noChangeArrowheads="1"/>
          </p:cNvSpPr>
          <p:nvPr/>
        </p:nvSpPr>
        <p:spPr bwMode="auto">
          <a:xfrm>
            <a:off x="917327" y="2340570"/>
            <a:ext cx="517525"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zh-CN" b="1" i="1">
                <a:solidFill>
                  <a:srgbClr val="3333CC"/>
                </a:solidFill>
                <a:latin typeface="Times New Roman" pitchFamily="18" charset="0"/>
              </a:rPr>
              <a:t>y(t)</a:t>
            </a:r>
            <a:endParaRPr kumimoji="1" lang="en-US" altLang="zh-CN" b="1">
              <a:solidFill>
                <a:srgbClr val="3333CC"/>
              </a:solidFill>
              <a:latin typeface="Times New Roman" pitchFamily="18" charset="0"/>
            </a:endParaRPr>
          </a:p>
        </p:txBody>
      </p:sp>
      <p:sp>
        <p:nvSpPr>
          <p:cNvPr id="116753" name="Text Box 17"/>
          <p:cNvSpPr txBox="1">
            <a:spLocks noChangeArrowheads="1"/>
          </p:cNvSpPr>
          <p:nvPr/>
        </p:nvSpPr>
        <p:spPr bwMode="auto">
          <a:xfrm>
            <a:off x="2395289" y="2340570"/>
            <a:ext cx="665163"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zh-CN" b="1" i="1">
                <a:solidFill>
                  <a:srgbClr val="3333CC"/>
                </a:solidFill>
                <a:latin typeface="Times New Roman" pitchFamily="18" charset="0"/>
              </a:rPr>
              <a:t>y*(t)</a:t>
            </a:r>
            <a:endParaRPr kumimoji="1" lang="en-US" altLang="zh-CN">
              <a:solidFill>
                <a:srgbClr val="3333CC"/>
              </a:solidFill>
              <a:latin typeface="Times New Roman" pitchFamily="18" charset="0"/>
            </a:endParaRPr>
          </a:p>
        </p:txBody>
      </p:sp>
      <p:sp>
        <p:nvSpPr>
          <p:cNvPr id="116754" name="Text Box 18"/>
          <p:cNvSpPr txBox="1">
            <a:spLocks noChangeArrowheads="1"/>
          </p:cNvSpPr>
          <p:nvPr/>
        </p:nvSpPr>
        <p:spPr bwMode="auto">
          <a:xfrm>
            <a:off x="3436689" y="2335808"/>
            <a:ext cx="885825"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en-US" i="1">
                <a:solidFill>
                  <a:srgbClr val="3333CC"/>
                </a:solidFill>
                <a:latin typeface="Times New Roman" pitchFamily="18" charset="0"/>
              </a:rPr>
              <a:t> </a:t>
            </a:r>
            <a:r>
              <a:rPr kumimoji="1" lang="en-US" altLang="zh-CN" b="1" i="1">
                <a:solidFill>
                  <a:srgbClr val="3333CC"/>
                </a:solidFill>
                <a:latin typeface="Times New Roman" pitchFamily="18" charset="0"/>
              </a:rPr>
              <a:t>y(kT)</a:t>
            </a:r>
            <a:endParaRPr kumimoji="1" lang="en-US" altLang="zh-CN">
              <a:solidFill>
                <a:srgbClr val="3333CC"/>
              </a:solidFill>
              <a:latin typeface="Times New Roman" pitchFamily="18" charset="0"/>
            </a:endParaRPr>
          </a:p>
        </p:txBody>
      </p:sp>
      <p:sp>
        <p:nvSpPr>
          <p:cNvPr id="116755" name="Text Box 19"/>
          <p:cNvSpPr txBox="1">
            <a:spLocks noChangeArrowheads="1"/>
          </p:cNvSpPr>
          <p:nvPr/>
        </p:nvSpPr>
        <p:spPr bwMode="auto">
          <a:xfrm>
            <a:off x="4805114" y="2335808"/>
            <a:ext cx="887413"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en-US" i="1">
                <a:solidFill>
                  <a:srgbClr val="3333CC"/>
                </a:solidFill>
                <a:latin typeface="Times New Roman" pitchFamily="18" charset="0"/>
              </a:rPr>
              <a:t> </a:t>
            </a:r>
            <a:r>
              <a:rPr kumimoji="1" lang="en-US" altLang="zh-CN" b="1" i="1">
                <a:solidFill>
                  <a:srgbClr val="3333CC"/>
                </a:solidFill>
                <a:latin typeface="Times New Roman" pitchFamily="18" charset="0"/>
              </a:rPr>
              <a:t>u(kT)</a:t>
            </a:r>
            <a:endParaRPr kumimoji="1" lang="en-US" altLang="zh-CN">
              <a:solidFill>
                <a:srgbClr val="3333CC"/>
              </a:solidFill>
              <a:latin typeface="Times New Roman" pitchFamily="18" charset="0"/>
            </a:endParaRPr>
          </a:p>
        </p:txBody>
      </p:sp>
      <p:sp>
        <p:nvSpPr>
          <p:cNvPr id="116756" name="Text Box 20"/>
          <p:cNvSpPr txBox="1">
            <a:spLocks noChangeArrowheads="1"/>
          </p:cNvSpPr>
          <p:nvPr/>
        </p:nvSpPr>
        <p:spPr bwMode="auto">
          <a:xfrm>
            <a:off x="5884614" y="2335808"/>
            <a:ext cx="960438"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en-US" i="1">
                <a:solidFill>
                  <a:srgbClr val="3333CC"/>
                </a:solidFill>
                <a:latin typeface="Times New Roman" pitchFamily="18" charset="0"/>
              </a:rPr>
              <a:t> </a:t>
            </a:r>
            <a:r>
              <a:rPr kumimoji="1" lang="en-US" altLang="zh-CN" b="1" i="1">
                <a:solidFill>
                  <a:srgbClr val="3333CC"/>
                </a:solidFill>
                <a:latin typeface="Times New Roman" pitchFamily="18" charset="0"/>
              </a:rPr>
              <a:t>u*(kT)</a:t>
            </a:r>
            <a:endParaRPr kumimoji="1" lang="en-US" altLang="zh-CN">
              <a:solidFill>
                <a:srgbClr val="3333CC"/>
              </a:solidFill>
              <a:latin typeface="Times New Roman" pitchFamily="18" charset="0"/>
            </a:endParaRPr>
          </a:p>
        </p:txBody>
      </p:sp>
      <p:sp>
        <p:nvSpPr>
          <p:cNvPr id="116757" name="Text Box 21"/>
          <p:cNvSpPr txBox="1">
            <a:spLocks noChangeArrowheads="1"/>
          </p:cNvSpPr>
          <p:nvPr/>
        </p:nvSpPr>
        <p:spPr bwMode="auto">
          <a:xfrm>
            <a:off x="7541964" y="2335808"/>
            <a:ext cx="5905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kumimoji="1" lang="en-US" altLang="en-US" i="1">
                <a:solidFill>
                  <a:srgbClr val="3333CC"/>
                </a:solidFill>
                <a:latin typeface="Times New Roman" pitchFamily="18" charset="0"/>
              </a:rPr>
              <a:t> </a:t>
            </a:r>
            <a:r>
              <a:rPr kumimoji="1" lang="en-US" altLang="zh-CN" b="1" i="1">
                <a:solidFill>
                  <a:srgbClr val="3333CC"/>
                </a:solidFill>
                <a:latin typeface="Times New Roman" pitchFamily="18" charset="0"/>
              </a:rPr>
              <a:t>u(t)</a:t>
            </a:r>
            <a:endParaRPr kumimoji="1" lang="en-US" altLang="zh-CN">
              <a:solidFill>
                <a:srgbClr val="3333CC"/>
              </a:solidFill>
              <a:latin typeface="Times New Roman" pitchFamily="18" charset="0"/>
            </a:endParaRPr>
          </a:p>
        </p:txBody>
      </p:sp>
      <p:sp>
        <p:nvSpPr>
          <p:cNvPr id="116758" name="Rectangle 22"/>
          <p:cNvSpPr>
            <a:spLocks noChangeArrowheads="1"/>
          </p:cNvSpPr>
          <p:nvPr/>
        </p:nvSpPr>
        <p:spPr bwMode="auto">
          <a:xfrm>
            <a:off x="673100" y="-243407"/>
            <a:ext cx="8229600" cy="187694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zh-CN" altLang="en-US" sz="3800" dirty="0"/>
              <a:t>计算机控制的概念（</a:t>
            </a:r>
            <a:r>
              <a:rPr lang="en-US" altLang="zh-CN" sz="3800" dirty="0"/>
              <a:t>3</a:t>
            </a:r>
            <a:r>
              <a:rPr lang="zh-CN" altLang="en-US" sz="3800" dirty="0"/>
              <a:t>）</a:t>
            </a:r>
          </a:p>
        </p:txBody>
      </p:sp>
      <p:sp>
        <p:nvSpPr>
          <p:cNvPr id="2" name="灯片编号占位符 1"/>
          <p:cNvSpPr>
            <a:spLocks noGrp="1"/>
          </p:cNvSpPr>
          <p:nvPr>
            <p:ph type="sldNum" sz="quarter" idx="12"/>
          </p:nvPr>
        </p:nvSpPr>
        <p:spPr>
          <a:xfrm>
            <a:off x="6691064" y="6055321"/>
            <a:ext cx="2057400" cy="365125"/>
          </a:xfrm>
        </p:spPr>
        <p:txBody>
          <a:bodyPr/>
          <a:lstStyle/>
          <a:p>
            <a:fld id="{7A587149-336A-49A0-874A-52A0FF432782}" type="slidenum">
              <a:rPr lang="en-US" altLang="zh-CN" smtClean="0"/>
              <a:pPr/>
              <a:t>9</a:t>
            </a:fld>
            <a:endParaRPr lang="en-US" altLang="zh-CN"/>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A000120140530A99PPBG">
  <a:themeElements>
    <a:clrScheme name="自定义 1">
      <a:dk1>
        <a:srgbClr val="3F3F3F"/>
      </a:dk1>
      <a:lt1>
        <a:sysClr val="window" lastClr="FFFFFF"/>
      </a:lt1>
      <a:dk2>
        <a:srgbClr val="3F3F3F"/>
      </a:dk2>
      <a:lt2>
        <a:srgbClr val="FFFFFF"/>
      </a:lt2>
      <a:accent1>
        <a:srgbClr val="F8931D"/>
      </a:accent1>
      <a:accent2>
        <a:srgbClr val="FFCA08"/>
      </a:accent2>
      <a:accent3>
        <a:srgbClr val="CE8D3E"/>
      </a:accent3>
      <a:accent4>
        <a:srgbClr val="EC7016"/>
      </a:accent4>
      <a:accent5>
        <a:srgbClr val="E64823"/>
      </a:accent5>
      <a:accent6>
        <a:srgbClr val="9C6A6A"/>
      </a:accent6>
      <a:hlink>
        <a:srgbClr val="2998E3"/>
      </a:hlink>
      <a:folHlink>
        <a:srgbClr val="7F723D"/>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A000120140627A46PPBG</Template>
  <TotalTime>1223</TotalTime>
  <Words>1289</Words>
  <Application>Microsoft Office PowerPoint</Application>
  <PresentationFormat>全屏显示(4:3)</PresentationFormat>
  <Paragraphs>263</Paragraphs>
  <Slides>36</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华文仿宋</vt:lpstr>
      <vt:lpstr>华文楷体</vt:lpstr>
      <vt:lpstr>楷体_GB2312</vt:lpstr>
      <vt:lpstr>宋体</vt:lpstr>
      <vt:lpstr>微软雅黑</vt:lpstr>
      <vt:lpstr>幼圆</vt:lpstr>
      <vt:lpstr>Arial</vt:lpstr>
      <vt:lpstr>Arial Black</vt:lpstr>
      <vt:lpstr>Calibri</vt:lpstr>
      <vt:lpstr>Times New Roman</vt:lpstr>
      <vt:lpstr>Wingdings</vt:lpstr>
      <vt:lpstr>Wingdings 2</vt:lpstr>
      <vt:lpstr>A000120140530A99PPBG</vt:lpstr>
      <vt:lpstr>计算机控制系统基础  Computer Control Technology  </vt:lpstr>
      <vt:lpstr>开课目的和任务</vt:lpstr>
      <vt:lpstr>教材和教学内容</vt:lpstr>
      <vt:lpstr>本课程的主要内容</vt:lpstr>
      <vt:lpstr>实验内容</vt:lpstr>
      <vt:lpstr>第一章 计算机控制系统概述</vt:lpstr>
      <vt:lpstr>计算机控制的概念（1）</vt:lpstr>
      <vt:lpstr>计算机控制系统的概念（2）</vt:lpstr>
      <vt:lpstr>PowerPoint 演示文稿</vt:lpstr>
      <vt:lpstr>PowerPoint 演示文稿</vt:lpstr>
      <vt:lpstr>计算机控制系统的概念（4）</vt:lpstr>
      <vt:lpstr>计算机控制系统的概念（5）</vt:lpstr>
      <vt:lpstr>计算机控制系统的组成(1)</vt:lpstr>
      <vt:lpstr>  计算机控制系统的组成(2)</vt:lpstr>
      <vt:lpstr>计算机控制系统的组成 (3)</vt:lpstr>
      <vt:lpstr>计算机控制系统的典型形式(1)</vt:lpstr>
      <vt:lpstr>计算机控制系统的典型形式(2)</vt:lpstr>
      <vt:lpstr>计算机控制系统的典型形式（3）</vt:lpstr>
      <vt:lpstr>计算机控制系统的典型形式（4）</vt:lpstr>
      <vt:lpstr>计算机控制系统的典型形式（5）</vt:lpstr>
      <vt:lpstr>PowerPoint 演示文稿</vt:lpstr>
      <vt:lpstr>计算机控制系统的典型形式（6）</vt:lpstr>
      <vt:lpstr>计算机控制系统的控制规律（1）</vt:lpstr>
      <vt:lpstr>计算机控制系统的控制规律（2）</vt:lpstr>
      <vt:lpstr>计算机控制系统的控制规律（3）</vt:lpstr>
      <vt:lpstr>计算机控制系统的控制规律（4）</vt:lpstr>
      <vt:lpstr>隧道监控系统 </vt:lpstr>
      <vt:lpstr>系统需求</vt:lpstr>
      <vt:lpstr>主要硬件组成部分</vt:lpstr>
      <vt:lpstr>系统结构（1）</vt:lpstr>
      <vt:lpstr>系统结构（2）</vt:lpstr>
      <vt:lpstr>系统结构（3）</vt:lpstr>
      <vt:lpstr>PLC监控设备</vt:lpstr>
      <vt:lpstr>公路隧道监控系统的软件</vt:lpstr>
      <vt:lpstr>隧道监控图</vt:lpstr>
      <vt:lpstr>电话及有线广播图 </vt:lpstr>
    </vt:vector>
  </TitlesOfParts>
  <Company>sjtu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计算机控制系统概述</dc:title>
  <dc:creator>hfz</dc:creator>
  <cp:lastModifiedBy>hzdx</cp:lastModifiedBy>
  <cp:revision>91</cp:revision>
  <dcterms:created xsi:type="dcterms:W3CDTF">2004-09-07T04:46:06Z</dcterms:created>
  <dcterms:modified xsi:type="dcterms:W3CDTF">2017-02-28T07:15:21Z</dcterms:modified>
</cp:coreProperties>
</file>